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3"/>
  </p:notesMasterIdLst>
  <p:sldIdLst>
    <p:sldId id="257" r:id="rId2"/>
    <p:sldId id="258" r:id="rId3"/>
    <p:sldId id="259" r:id="rId4"/>
    <p:sldId id="262" r:id="rId5"/>
    <p:sldId id="260" r:id="rId6"/>
    <p:sldId id="263" r:id="rId7"/>
    <p:sldId id="264" r:id="rId8"/>
    <p:sldId id="261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2" autoAdjust="0"/>
    <p:restoredTop sz="99369" autoAdjust="0"/>
  </p:normalViewPr>
  <p:slideViewPr>
    <p:cSldViewPr snapToGrid="0" snapToObjects="1">
      <p:cViewPr>
        <p:scale>
          <a:sx n="100" d="100"/>
          <a:sy n="100" d="100"/>
        </p:scale>
        <p:origin x="-7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29DDA-0AD2-944B-9004-06D0E52E1292}" type="datetimeFigureOut">
              <a:rPr lang="fr-FR" smtClean="0"/>
              <a:t>21/06/19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2B54D-2867-A948-A5B8-31F174D5DE4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086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E07462-30FA-994F-ADE9-445CFFFEFBFE}" type="slidenum">
              <a:rPr lang="fr-FR" sz="1200"/>
              <a:pPr/>
              <a:t>1</a:t>
            </a:fld>
            <a:endParaRPr lang="fr-FR" sz="120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ECCE-815E-0642-90AD-C7948CF5A32F}" type="datetimeFigureOut">
              <a:rPr lang="fr-FR" smtClean="0"/>
              <a:t>21/06/19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4BB-26C2-124F-B162-787921D8BF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ECCE-815E-0642-90AD-C7948CF5A32F}" type="datetimeFigureOut">
              <a:rPr lang="fr-FR" smtClean="0"/>
              <a:t>21/06/19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4BB-26C2-124F-B162-787921D8BF5B}" type="slidenum">
              <a:rPr lang="fr-FR" smtClean="0"/>
              <a:t>‹#›</a:t>
            </a:fld>
            <a:endParaRPr lang="fr-F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ECCE-815E-0642-90AD-C7948CF5A32F}" type="datetimeFigureOut">
              <a:rPr lang="fr-FR" smtClean="0"/>
              <a:t>21/06/19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4BB-26C2-124F-B162-787921D8BF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ECCE-815E-0642-90AD-C7948CF5A32F}" type="datetimeFigureOut">
              <a:rPr lang="fr-FR" smtClean="0"/>
              <a:t>21/06/19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4BB-26C2-124F-B162-787921D8BF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ECCE-815E-0642-90AD-C7948CF5A32F}" type="datetimeFigureOut">
              <a:rPr lang="fr-FR" smtClean="0"/>
              <a:t>21/06/19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4BB-26C2-124F-B162-787921D8BF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ECCE-815E-0642-90AD-C7948CF5A32F}" type="datetimeFigureOut">
              <a:rPr lang="fr-FR" smtClean="0"/>
              <a:t>21/06/19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4BB-26C2-124F-B162-787921D8BF5B}" type="slidenum">
              <a:rPr lang="fr-FR" smtClean="0"/>
              <a:t>‹#›</a:t>
            </a:fld>
            <a:endParaRPr lang="fr-F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ECCE-815E-0642-90AD-C7948CF5A32F}" type="datetimeFigureOut">
              <a:rPr lang="fr-FR" smtClean="0"/>
              <a:t>21/06/19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4BB-26C2-124F-B162-787921D8BF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ECCE-815E-0642-90AD-C7948CF5A32F}" type="datetimeFigureOut">
              <a:rPr lang="fr-FR" smtClean="0"/>
              <a:t>21/06/19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4BB-26C2-124F-B162-787921D8BF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ECCE-815E-0642-90AD-C7948CF5A32F}" type="datetimeFigureOut">
              <a:rPr lang="fr-FR" smtClean="0"/>
              <a:t>21/06/19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4BB-26C2-124F-B162-787921D8BF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ECCE-815E-0642-90AD-C7948CF5A32F}" type="datetimeFigureOut">
              <a:rPr lang="fr-FR" smtClean="0"/>
              <a:t>21/06/19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4BB-26C2-124F-B162-787921D8BF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ECCE-815E-0642-90AD-C7948CF5A32F}" type="datetimeFigureOut">
              <a:rPr lang="fr-FR" smtClean="0"/>
              <a:t>21/06/19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4BB-26C2-124F-B162-787921D8BF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ECCE-815E-0642-90AD-C7948CF5A32F}" type="datetimeFigureOut">
              <a:rPr lang="fr-FR" smtClean="0"/>
              <a:t>21/06/19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4BB-26C2-124F-B162-787921D8BF5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B2CECCE-815E-0642-90AD-C7948CF5A32F}" type="datetimeFigureOut">
              <a:rPr lang="fr-FR" smtClean="0"/>
              <a:t>21/06/19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34084BB-26C2-124F-B162-787921D8BF5B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2616200"/>
            <a:ext cx="8286062" cy="12446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50800" dist="12698" dir="2700000" algn="ctr" rotWithShape="0">
                    <a:srgbClr val="000000">
                      <a:alpha val="75000"/>
                    </a:srgbClr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fr-FR" sz="31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  <a:latin typeface="Adobe Caslon Pro"/>
                <a:cs typeface="Adobe Caslon Pro"/>
              </a:rPr>
              <a:t>Rencontres</a:t>
            </a:r>
            <a:r>
              <a:rPr lang="fr-FR" sz="31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  <a:latin typeface="Adobe Caslon Pro"/>
                <a:cs typeface="Adobe Caslon Pro"/>
              </a:rPr>
              <a:t> </a:t>
            </a:r>
            <a:r>
              <a:rPr lang="fr-FR" sz="31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  <a:latin typeface="Adobe Caslon Pro"/>
                <a:cs typeface="Adobe Caslon Pro"/>
              </a:rPr>
              <a:t> 2 0 1 9</a:t>
            </a:r>
            <a:r>
              <a:rPr lang="fr-FR" sz="31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  <a:latin typeface="Adobe Caslon Pro"/>
                <a:cs typeface="Adobe Caslon Pro"/>
              </a:rPr>
              <a:t/>
            </a:r>
            <a:br>
              <a:rPr lang="fr-FR" sz="31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  <a:latin typeface="Adobe Caslon Pro"/>
                <a:cs typeface="Adobe Caslon Pro"/>
              </a:rPr>
            </a:br>
            <a:r>
              <a:rPr lang="fr-FR" sz="31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  <a:latin typeface="Adobe Caslon Pro"/>
                <a:cs typeface="Adobe Caslon Pro"/>
              </a:rPr>
              <a:t>Conférence</a:t>
            </a:r>
            <a:br>
              <a:rPr lang="fr-FR" sz="31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  <a:latin typeface="Adobe Caslon Pro"/>
                <a:cs typeface="Adobe Caslon Pro"/>
              </a:rPr>
            </a:br>
            <a:r>
              <a:rPr lang="fr-FR" sz="31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  <a:latin typeface="+mn-lt"/>
                <a:cs typeface="Adobe Caslon Pro"/>
              </a:rPr>
              <a:t>thème : cet amour qui tient tout </a:t>
            </a:r>
            <a:endParaRPr lang="fr-FR" sz="27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2C7C9F"/>
              </a:solidFill>
              <a:effectLst/>
              <a:latin typeface="+mn-lt"/>
              <a:cs typeface="Adobe Caslon Pro"/>
            </a:endParaRPr>
          </a:p>
        </p:txBody>
      </p:sp>
      <p:pic>
        <p:nvPicPr>
          <p:cNvPr id="16386" name="Image 3" descr="ALCOR Tetiere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"/>
            <a:ext cx="7733415" cy="190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42900" y="4254500"/>
            <a:ext cx="8559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n w="1905"/>
                <a:solidFill>
                  <a:srgbClr val="2C7C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dobe Caslon Pro"/>
              </a:rPr>
              <a:t>Par Roger DURAND </a:t>
            </a:r>
          </a:p>
          <a:p>
            <a:pPr algn="ctr"/>
            <a:endParaRPr lang="fr-FR" sz="2400" b="1" dirty="0" smtClean="0">
              <a:ln w="1905"/>
              <a:solidFill>
                <a:srgbClr val="2C7C9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dobe Caslon Pro"/>
            </a:endParaRPr>
          </a:p>
          <a:p>
            <a:pPr algn="ctr"/>
            <a:r>
              <a:rPr lang="fr-FR" sz="2400" dirty="0" smtClean="0">
                <a:solidFill>
                  <a:srgbClr val="2C7C9F"/>
                </a:solidFill>
              </a:rPr>
              <a:t>Le </a:t>
            </a:r>
            <a:r>
              <a:rPr lang="fr-FR" sz="2400" dirty="0">
                <a:solidFill>
                  <a:srgbClr val="2C7C9F"/>
                </a:solidFill>
              </a:rPr>
              <a:t>Rayon 4 : le rayon d’harmonie, de beauté par le conflit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0499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66800" y="1600200"/>
            <a:ext cx="72771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 </a:t>
            </a:r>
            <a:r>
              <a:rPr lang="fr-FR" sz="2400" b="1" dirty="0" smtClean="0"/>
              <a:t>				Rayon Ame</a:t>
            </a:r>
            <a:r>
              <a:rPr lang="fr-FR" sz="2400" b="1" dirty="0"/>
              <a:t>	</a:t>
            </a:r>
            <a:r>
              <a:rPr lang="fr-FR" sz="2400" b="1" dirty="0" smtClean="0"/>
              <a:t>	Rayon Personnalité</a:t>
            </a:r>
            <a:endParaRPr lang="fr-FR" sz="2400" b="1" dirty="0"/>
          </a:p>
          <a:p>
            <a:r>
              <a:rPr lang="fr-FR" sz="2400" b="1" dirty="0"/>
              <a:t> </a:t>
            </a:r>
            <a:endParaRPr lang="fr-FR" sz="2400" b="1" dirty="0" smtClean="0"/>
          </a:p>
          <a:p>
            <a:endParaRPr lang="fr-FR" sz="2400" b="1" dirty="0"/>
          </a:p>
          <a:p>
            <a:r>
              <a:rPr lang="fr-FR" sz="2400" b="1" dirty="0"/>
              <a:t>Allemagne	</a:t>
            </a:r>
            <a:r>
              <a:rPr lang="fr-FR" sz="2400" b="1" dirty="0" smtClean="0"/>
              <a:t>	R4	</a:t>
            </a:r>
            <a:r>
              <a:rPr lang="fr-FR" sz="2400" b="1" dirty="0"/>
              <a:t>	</a:t>
            </a:r>
            <a:r>
              <a:rPr lang="fr-FR" sz="2400" b="1" dirty="0" smtClean="0"/>
              <a:t>				R1</a:t>
            </a:r>
          </a:p>
          <a:p>
            <a:endParaRPr lang="fr-FR" sz="2400" b="1" dirty="0"/>
          </a:p>
          <a:p>
            <a:r>
              <a:rPr lang="fr-FR" sz="2400" b="1" dirty="0"/>
              <a:t>Autriche	</a:t>
            </a:r>
            <a:r>
              <a:rPr lang="fr-FR" sz="2400" b="1" dirty="0" smtClean="0"/>
              <a:t>		R4</a:t>
            </a:r>
            <a:r>
              <a:rPr lang="fr-FR" sz="2400" b="1" dirty="0"/>
              <a:t>	</a:t>
            </a:r>
            <a:r>
              <a:rPr lang="fr-FR" sz="2400" b="1" dirty="0" smtClean="0"/>
              <a:t>					R5</a:t>
            </a:r>
          </a:p>
          <a:p>
            <a:endParaRPr lang="fr-FR" sz="2400" b="1" dirty="0"/>
          </a:p>
          <a:p>
            <a:r>
              <a:rPr lang="fr-FR" sz="2400" b="1" dirty="0"/>
              <a:t>Italie	</a:t>
            </a:r>
            <a:r>
              <a:rPr lang="fr-FR" sz="2400" b="1" dirty="0" smtClean="0"/>
              <a:t>			R6</a:t>
            </a:r>
            <a:r>
              <a:rPr lang="fr-FR" sz="2400" b="1" dirty="0"/>
              <a:t>	</a:t>
            </a:r>
            <a:r>
              <a:rPr lang="fr-FR" sz="2400" b="1" dirty="0" smtClean="0"/>
              <a:t>					R4</a:t>
            </a:r>
            <a:endParaRPr lang="fr-FR" sz="2400" b="1" dirty="0"/>
          </a:p>
          <a:p>
            <a:endParaRPr lang="fr-FR" sz="2400" b="1" dirty="0"/>
          </a:p>
        </p:txBody>
      </p:sp>
      <p:cxnSp>
        <p:nvCxnSpPr>
          <p:cNvPr id="4" name="Connecteur droit 3"/>
          <p:cNvCxnSpPr/>
          <p:nvPr/>
        </p:nvCxnSpPr>
        <p:spPr>
          <a:xfrm flipV="1">
            <a:off x="1066800" y="2463800"/>
            <a:ext cx="7277100" cy="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flipV="1">
            <a:off x="1066800" y="3238500"/>
            <a:ext cx="7277100" cy="1270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1066800" y="3975100"/>
            <a:ext cx="7277100" cy="1270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1066800" y="4775200"/>
            <a:ext cx="7277100" cy="1270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84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r 9"/>
          <p:cNvGrpSpPr/>
          <p:nvPr/>
        </p:nvGrpSpPr>
        <p:grpSpPr>
          <a:xfrm>
            <a:off x="1549400" y="800100"/>
            <a:ext cx="5558042" cy="4724400"/>
            <a:chOff x="1828800" y="1139500"/>
            <a:chExt cx="4735620" cy="4042100"/>
          </a:xfrm>
        </p:grpSpPr>
        <p:cxnSp>
          <p:nvCxnSpPr>
            <p:cNvPr id="3" name="Connecteur droit 2"/>
            <p:cNvCxnSpPr/>
            <p:nvPr/>
          </p:nvCxnSpPr>
          <p:spPr>
            <a:xfrm flipV="1">
              <a:off x="2585628" y="5164572"/>
              <a:ext cx="3819455" cy="170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necteur droit 3"/>
            <p:cNvCxnSpPr/>
            <p:nvPr/>
          </p:nvCxnSpPr>
          <p:spPr>
            <a:xfrm>
              <a:off x="3304433" y="1673855"/>
              <a:ext cx="26333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>
              <a:off x="3304433" y="2193367"/>
              <a:ext cx="26333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>
              <a:off x="3304433" y="2725579"/>
              <a:ext cx="26333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3304433" y="3257791"/>
              <a:ext cx="26333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3304433" y="4222959"/>
              <a:ext cx="26333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3304433" y="4678971"/>
              <a:ext cx="26333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er 1"/>
            <p:cNvGrpSpPr/>
            <p:nvPr/>
          </p:nvGrpSpPr>
          <p:grpSpPr>
            <a:xfrm>
              <a:off x="6090211" y="2775792"/>
              <a:ext cx="474209" cy="1141160"/>
              <a:chOff x="1912971" y="2550286"/>
              <a:chExt cx="421701" cy="653573"/>
            </a:xfrm>
          </p:grpSpPr>
          <p:sp>
            <p:nvSpPr>
              <p:cNvPr id="13" name="ZoneTexte 12"/>
              <p:cNvSpPr txBox="1"/>
              <p:nvPr/>
            </p:nvSpPr>
            <p:spPr>
              <a:xfrm>
                <a:off x="1912971" y="2550286"/>
                <a:ext cx="421701" cy="196060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fr-FR" sz="2000" dirty="0" smtClean="0">
                    <a:solidFill>
                      <a:srgbClr val="2C7C9F"/>
                    </a:solidFill>
                    <a:latin typeface="Arial Black" panose="020B0A04020102020204" pitchFamily="34" charset="0"/>
                  </a:rPr>
                  <a:t>R4</a:t>
                </a:r>
                <a:endParaRPr lang="fr-FR" sz="2000" dirty="0">
                  <a:solidFill>
                    <a:srgbClr val="2C7C9F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4" name="ZoneTexte 13"/>
              <p:cNvSpPr txBox="1"/>
              <p:nvPr/>
            </p:nvSpPr>
            <p:spPr>
              <a:xfrm>
                <a:off x="1912971" y="3007799"/>
                <a:ext cx="420694" cy="196060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fr-FR" sz="2000" dirty="0" smtClean="0">
                    <a:solidFill>
                      <a:srgbClr val="2C7C9F"/>
                    </a:solidFill>
                    <a:latin typeface="Arial Black" panose="020B0A04020102020204" pitchFamily="34" charset="0"/>
                  </a:rPr>
                  <a:t>R5</a:t>
                </a:r>
                <a:endParaRPr lang="fr-FR" sz="2000" dirty="0">
                  <a:solidFill>
                    <a:srgbClr val="2C7C9F"/>
                  </a:solidFill>
                  <a:latin typeface="Arial Black" panose="020B0A04020102020204" pitchFamily="34" charset="0"/>
                </a:endParaRPr>
              </a:p>
            </p:txBody>
          </p:sp>
        </p:grpSp>
        <p:cxnSp>
          <p:nvCxnSpPr>
            <p:cNvPr id="17" name="Connecteur droit 16"/>
            <p:cNvCxnSpPr/>
            <p:nvPr/>
          </p:nvCxnSpPr>
          <p:spPr>
            <a:xfrm flipV="1">
              <a:off x="2585628" y="1139500"/>
              <a:ext cx="3819455" cy="170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Parenthèse ouvrante 26"/>
            <p:cNvSpPr/>
            <p:nvPr/>
          </p:nvSpPr>
          <p:spPr>
            <a:xfrm>
              <a:off x="2585628" y="1280757"/>
              <a:ext cx="199687" cy="1444822"/>
            </a:xfrm>
            <a:prstGeom prst="lef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Parenthèse ouvrante 27"/>
            <p:cNvSpPr/>
            <p:nvPr/>
          </p:nvSpPr>
          <p:spPr>
            <a:xfrm>
              <a:off x="2585628" y="3257791"/>
              <a:ext cx="199687" cy="1804285"/>
            </a:xfrm>
            <a:prstGeom prst="lef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Croix 28"/>
            <p:cNvSpPr/>
            <p:nvPr/>
          </p:nvSpPr>
          <p:spPr>
            <a:xfrm>
              <a:off x="1828800" y="1913504"/>
              <a:ext cx="428440" cy="499947"/>
            </a:xfrm>
            <a:prstGeom prst="mathPlus">
              <a:avLst/>
            </a:prstGeom>
            <a:solidFill>
              <a:srgbClr val="FFFFFF"/>
            </a:solidFill>
            <a:ln w="9525" cap="sq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Moins 29"/>
            <p:cNvSpPr/>
            <p:nvPr/>
          </p:nvSpPr>
          <p:spPr>
            <a:xfrm>
              <a:off x="1828800" y="3552937"/>
              <a:ext cx="428440" cy="572015"/>
            </a:xfrm>
            <a:prstGeom prst="mathMinus">
              <a:avLst/>
            </a:prstGeom>
            <a:solidFill>
              <a:srgbClr val="FFFFFF"/>
            </a:solidFill>
            <a:ln w="635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8" name="Connecteur droit 37"/>
            <p:cNvCxnSpPr/>
            <p:nvPr/>
          </p:nvCxnSpPr>
          <p:spPr>
            <a:xfrm>
              <a:off x="3596533" y="3587991"/>
              <a:ext cx="18771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>
              <a:off x="3621933" y="3943591"/>
              <a:ext cx="187716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avec flèche 41"/>
            <p:cNvCxnSpPr/>
            <p:nvPr/>
          </p:nvCxnSpPr>
          <p:spPr>
            <a:xfrm>
              <a:off x="6024379" y="3304387"/>
              <a:ext cx="0" cy="954822"/>
            </a:xfrm>
            <a:prstGeom prst="straightConnector1">
              <a:avLst/>
            </a:prstGeom>
            <a:ln w="38100" cmpd="sng"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Ellipse 43"/>
            <p:cNvSpPr/>
            <p:nvPr/>
          </p:nvSpPr>
          <p:spPr>
            <a:xfrm>
              <a:off x="4292600" y="3600691"/>
              <a:ext cx="324000" cy="324000"/>
            </a:xfrm>
            <a:prstGeom prst="ellips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3" name="Triangle isocèle 42"/>
            <p:cNvSpPr/>
            <p:nvPr/>
          </p:nvSpPr>
          <p:spPr>
            <a:xfrm>
              <a:off x="4330700" y="3616242"/>
              <a:ext cx="252000" cy="252000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4406900" y="2827179"/>
              <a:ext cx="108000" cy="1080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4396079" y="3705667"/>
              <a:ext cx="122692" cy="12320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rgbClr val="FFFF00"/>
                  </a:solidFill>
                </a:ln>
              </a:endParaRPr>
            </a:p>
          </p:txBody>
        </p:sp>
        <p:cxnSp>
          <p:nvCxnSpPr>
            <p:cNvPr id="48" name="Connecteur droit avec flèche 47"/>
            <p:cNvCxnSpPr/>
            <p:nvPr/>
          </p:nvCxnSpPr>
          <p:spPr>
            <a:xfrm flipV="1">
              <a:off x="4825999" y="3943593"/>
              <a:ext cx="0" cy="1118483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/>
            <p:cNvCxnSpPr/>
            <p:nvPr/>
          </p:nvCxnSpPr>
          <p:spPr>
            <a:xfrm flipH="1" flipV="1">
              <a:off x="5168900" y="3297450"/>
              <a:ext cx="0" cy="50195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ZoneTexte 53"/>
            <p:cNvSpPr txBox="1"/>
            <p:nvPr/>
          </p:nvSpPr>
          <p:spPr>
            <a:xfrm>
              <a:off x="2798767" y="3605621"/>
              <a:ext cx="1386856" cy="3159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Corps causal</a:t>
              </a:r>
              <a:endParaRPr lang="fr-F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69628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714500"/>
            <a:ext cx="8042276" cy="22225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6000" dirty="0" smtClean="0"/>
              <a:t>Harmonie, beauté par le conflit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61749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475" y="1568451"/>
            <a:ext cx="4391025" cy="3016250"/>
          </a:xfrm>
        </p:spPr>
        <p:txBody>
          <a:bodyPr/>
          <a:lstStyle/>
          <a:p>
            <a:pPr marL="0" indent="0" algn="ctr">
              <a:spcBef>
                <a:spcPts val="800"/>
              </a:spcBef>
              <a:buNone/>
            </a:pPr>
            <a:r>
              <a:rPr lang="fr-FR" sz="3200" b="1" dirty="0" smtClean="0">
                <a:solidFill>
                  <a:srgbClr val="2C7C9F"/>
                </a:solidFill>
              </a:rPr>
              <a:t>Rayons déterminants</a:t>
            </a:r>
          </a:p>
          <a:p>
            <a:pPr marL="0" indent="0" algn="ctr">
              <a:spcBef>
                <a:spcPts val="800"/>
              </a:spcBef>
              <a:buNone/>
            </a:pPr>
            <a:endParaRPr lang="fr-FR" sz="3200" b="1" dirty="0"/>
          </a:p>
          <a:p>
            <a:pPr marL="0" indent="0" algn="ctr">
              <a:buNone/>
            </a:pPr>
            <a:r>
              <a:rPr lang="fr-FR" sz="2800" b="1" dirty="0" smtClean="0">
                <a:solidFill>
                  <a:srgbClr val="2C7C9F"/>
                </a:solidFill>
              </a:rPr>
              <a:t>R2	R4	R6</a:t>
            </a:r>
            <a:endParaRPr lang="fr-FR" sz="2800" b="1" dirty="0">
              <a:solidFill>
                <a:srgbClr val="2C7C9F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87875" y="1574802"/>
            <a:ext cx="4111625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fr-FR" sz="3200" b="1" dirty="0" smtClean="0">
                <a:solidFill>
                  <a:srgbClr val="2C7C9F"/>
                </a:solidFill>
              </a:rPr>
              <a:t>Cycles particuliers</a:t>
            </a:r>
          </a:p>
          <a:p>
            <a:pPr marL="0" indent="0" algn="ctr">
              <a:spcBef>
                <a:spcPts val="800"/>
              </a:spcBef>
              <a:buFont typeface="Wingdings 2" pitchFamily="18" charset="2"/>
              <a:buNone/>
            </a:pPr>
            <a:endParaRPr lang="fr-FR" sz="3200" b="1" dirty="0" smtClean="0"/>
          </a:p>
          <a:p>
            <a:pPr marL="0" indent="0" algn="ctr">
              <a:lnSpc>
                <a:spcPct val="120000"/>
              </a:lnSpc>
              <a:buFont typeface="Wingdings 2" pitchFamily="18" charset="2"/>
              <a:buNone/>
            </a:pPr>
            <a:r>
              <a:rPr lang="fr-FR" sz="2800" b="1" dirty="0" smtClean="0">
                <a:solidFill>
                  <a:srgbClr val="2C7C9F"/>
                </a:solidFill>
              </a:rPr>
              <a:t>R6      </a:t>
            </a:r>
            <a:r>
              <a:rPr lang="fr-FR" sz="2800" b="1" dirty="0">
                <a:solidFill>
                  <a:srgbClr val="2C7C9F"/>
                </a:solidFill>
              </a:rPr>
              <a:t> </a:t>
            </a:r>
            <a:r>
              <a:rPr lang="fr-FR" sz="2800" b="1" dirty="0" smtClean="0">
                <a:solidFill>
                  <a:srgbClr val="2C7C9F"/>
                </a:solidFill>
              </a:rPr>
              <a:t>R7</a:t>
            </a:r>
            <a:r>
              <a:rPr lang="fr-FR" sz="2800" b="1" dirty="0">
                <a:solidFill>
                  <a:srgbClr val="2C7C9F"/>
                </a:solidFill>
              </a:rPr>
              <a:t> </a:t>
            </a:r>
            <a:r>
              <a:rPr lang="fr-FR" sz="2800" b="1" dirty="0" smtClean="0">
                <a:solidFill>
                  <a:srgbClr val="2C7C9F"/>
                </a:solidFill>
              </a:rPr>
              <a:t>       R4</a:t>
            </a:r>
          </a:p>
          <a:p>
            <a:pPr marL="0" indent="0" algn="ctr">
              <a:buFont typeface="Wingdings 2" pitchFamily="18" charset="2"/>
              <a:buNone/>
            </a:pPr>
            <a:endParaRPr lang="fr-FR" b="1" dirty="0">
              <a:solidFill>
                <a:srgbClr val="2C7C9F"/>
              </a:solidFill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fr-FR" b="1" dirty="0" smtClean="0">
                <a:solidFill>
                  <a:srgbClr val="2C7C9F"/>
                </a:solidFill>
              </a:rPr>
              <a:t>1625       1675 </a:t>
            </a:r>
            <a:r>
              <a:rPr lang="fr-FR" b="1" dirty="0">
                <a:solidFill>
                  <a:srgbClr val="2C7C9F"/>
                </a:solidFill>
              </a:rPr>
              <a:t> </a:t>
            </a:r>
            <a:r>
              <a:rPr lang="fr-FR" b="1" dirty="0" smtClean="0">
                <a:solidFill>
                  <a:srgbClr val="2C7C9F"/>
                </a:solidFill>
              </a:rPr>
              <a:t>     2025	</a:t>
            </a:r>
          </a:p>
          <a:p>
            <a:pPr marL="0" indent="0" algn="ctr">
              <a:buFont typeface="Wingdings 2" pitchFamily="18" charset="2"/>
              <a:buNone/>
            </a:pPr>
            <a:endParaRPr lang="fr-FR" b="1" dirty="0">
              <a:solidFill>
                <a:srgbClr val="2C7C9F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5651500" y="3822700"/>
            <a:ext cx="381000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7061200" y="3482975"/>
            <a:ext cx="241300" cy="387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8458200" y="3495675"/>
            <a:ext cx="241300" cy="387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061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/>
          <p:cNvGrpSpPr/>
          <p:nvPr/>
        </p:nvGrpSpPr>
        <p:grpSpPr>
          <a:xfrm>
            <a:off x="1140084" y="611318"/>
            <a:ext cx="6924416" cy="2580345"/>
            <a:chOff x="3111481" y="357017"/>
            <a:chExt cx="6932122" cy="2498261"/>
          </a:xfrm>
        </p:grpSpPr>
        <p:sp>
          <p:nvSpPr>
            <p:cNvPr id="22" name="ZoneTexte 21"/>
            <p:cNvSpPr txBox="1"/>
            <p:nvPr/>
          </p:nvSpPr>
          <p:spPr>
            <a:xfrm>
              <a:off x="6266089" y="1365933"/>
              <a:ext cx="3777514" cy="804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 systèmes solaires</a:t>
              </a:r>
            </a:p>
            <a:p>
              <a:r>
                <a:rPr lang="fr-FR" sz="24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b="1" dirty="0" smtClean="0">
                  <a:solidFill>
                    <a:srgbClr val="2C7C9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Le nôtre ( centre du cœur )</a:t>
              </a:r>
              <a:endParaRPr lang="fr-FR" sz="2400" b="1" dirty="0">
                <a:solidFill>
                  <a:srgbClr val="2C7C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Corde 3"/>
            <p:cNvSpPr/>
            <p:nvPr/>
          </p:nvSpPr>
          <p:spPr>
            <a:xfrm rot="5400000" flipH="1">
              <a:off x="3783789" y="-28563"/>
              <a:ext cx="1534814" cy="2697783"/>
            </a:xfrm>
            <a:prstGeom prst="chord">
              <a:avLst>
                <a:gd name="adj1" fmla="val 2700000"/>
                <a:gd name="adj2" fmla="val 18656749"/>
              </a:avLst>
            </a:prstGeom>
            <a:noFill/>
            <a:ln w="222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2C7C9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76588" y="552921"/>
              <a:ext cx="2886075" cy="9640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3111481" y="357017"/>
              <a:ext cx="3472342" cy="506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Logos Cosmique</a:t>
              </a:r>
              <a:endPara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riangle isocèle 45"/>
            <p:cNvSpPr/>
            <p:nvPr/>
          </p:nvSpPr>
          <p:spPr>
            <a:xfrm>
              <a:off x="4445318" y="1818323"/>
              <a:ext cx="219075" cy="238125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Triangle isocèle 46"/>
            <p:cNvSpPr/>
            <p:nvPr/>
          </p:nvSpPr>
          <p:spPr>
            <a:xfrm>
              <a:off x="3973830" y="1770698"/>
              <a:ext cx="219075" cy="238125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Triangle isocèle 47"/>
            <p:cNvSpPr/>
            <p:nvPr/>
          </p:nvSpPr>
          <p:spPr>
            <a:xfrm>
              <a:off x="4921568" y="1765935"/>
              <a:ext cx="219075" cy="238125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Triangle isocèle 50"/>
            <p:cNvSpPr/>
            <p:nvPr/>
          </p:nvSpPr>
          <p:spPr>
            <a:xfrm>
              <a:off x="3554730" y="1627823"/>
              <a:ext cx="219075" cy="238125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Triangle isocèle 51"/>
            <p:cNvSpPr/>
            <p:nvPr/>
          </p:nvSpPr>
          <p:spPr>
            <a:xfrm>
              <a:off x="3202305" y="1375410"/>
              <a:ext cx="219075" cy="238125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Triangle isocèle 52"/>
            <p:cNvSpPr/>
            <p:nvPr/>
          </p:nvSpPr>
          <p:spPr>
            <a:xfrm>
              <a:off x="5321618" y="1604010"/>
              <a:ext cx="219075" cy="238125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Triangle isocèle 53"/>
            <p:cNvSpPr/>
            <p:nvPr/>
          </p:nvSpPr>
          <p:spPr>
            <a:xfrm>
              <a:off x="5697856" y="1332548"/>
              <a:ext cx="219075" cy="238125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6" name="Connecteur droit avec flèche 15"/>
            <p:cNvCxnSpPr/>
            <p:nvPr/>
          </p:nvCxnSpPr>
          <p:spPr>
            <a:xfrm flipH="1" flipV="1">
              <a:off x="4669656" y="2068498"/>
              <a:ext cx="1657842" cy="0"/>
            </a:xfrm>
            <a:prstGeom prst="straightConnector1">
              <a:avLst/>
            </a:prstGeom>
            <a:ln w="38100" cmpd="sng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ZoneTexte 59"/>
            <p:cNvSpPr txBox="1"/>
            <p:nvPr/>
          </p:nvSpPr>
          <p:spPr>
            <a:xfrm>
              <a:off x="6933522" y="2408299"/>
              <a:ext cx="3110080" cy="446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 schémas planétaires</a:t>
              </a:r>
              <a:endPara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7" name="Image 36"/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2478316" y="2832136"/>
            <a:ext cx="218210" cy="330201"/>
          </a:xfrm>
          <a:prstGeom prst="rect">
            <a:avLst/>
          </a:prstGeom>
        </p:spPr>
      </p:pic>
      <p:sp>
        <p:nvSpPr>
          <p:cNvPr id="40" name="ZoneTexte 39"/>
          <p:cNvSpPr txBox="1"/>
          <p:nvPr/>
        </p:nvSpPr>
        <p:spPr>
          <a:xfrm>
            <a:off x="4957877" y="3431423"/>
            <a:ext cx="2179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chaines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4970577" y="4131338"/>
            <a:ext cx="1366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globes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4983277" y="4760416"/>
            <a:ext cx="1366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rondes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rc plein 6"/>
          <p:cNvSpPr/>
          <p:nvPr/>
        </p:nvSpPr>
        <p:spPr>
          <a:xfrm rot="10800000">
            <a:off x="1293869" y="2355496"/>
            <a:ext cx="2648543" cy="844902"/>
          </a:xfrm>
          <a:prstGeom prst="blockArc">
            <a:avLst>
              <a:gd name="adj1" fmla="val 10800000"/>
              <a:gd name="adj2" fmla="val 58796"/>
              <a:gd name="adj3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5" name="Arc plein 64"/>
          <p:cNvSpPr/>
          <p:nvPr/>
        </p:nvSpPr>
        <p:spPr>
          <a:xfrm rot="10800000">
            <a:off x="1293872" y="3187696"/>
            <a:ext cx="2648542" cy="764855"/>
          </a:xfrm>
          <a:prstGeom prst="blockArc">
            <a:avLst>
              <a:gd name="adj1" fmla="val 10800000"/>
              <a:gd name="adj2" fmla="val 74743"/>
              <a:gd name="adj3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Arc plein 65"/>
          <p:cNvSpPr/>
          <p:nvPr/>
        </p:nvSpPr>
        <p:spPr>
          <a:xfrm rot="10800000">
            <a:off x="1293870" y="3990652"/>
            <a:ext cx="2648543" cy="670248"/>
          </a:xfrm>
          <a:prstGeom prst="blockArc">
            <a:avLst>
              <a:gd name="adj1" fmla="val 11030434"/>
              <a:gd name="adj2" fmla="val 21509326"/>
              <a:gd name="adj3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7" name="Arc plein 66"/>
          <p:cNvSpPr/>
          <p:nvPr/>
        </p:nvSpPr>
        <p:spPr>
          <a:xfrm rot="10800000">
            <a:off x="1281168" y="4646154"/>
            <a:ext cx="2648543" cy="764046"/>
          </a:xfrm>
          <a:prstGeom prst="blockArc">
            <a:avLst>
              <a:gd name="adj1" fmla="val 10825793"/>
              <a:gd name="adj2" fmla="val 74743"/>
              <a:gd name="adj3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68" name="Image 67"/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2478316" y="3616000"/>
            <a:ext cx="218210" cy="330201"/>
          </a:xfrm>
          <a:prstGeom prst="rect">
            <a:avLst/>
          </a:prstGeom>
        </p:spPr>
      </p:pic>
      <p:pic>
        <p:nvPicPr>
          <p:cNvPr id="69" name="Image 68"/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2478316" y="4290553"/>
            <a:ext cx="218210" cy="330201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2478315" y="5173594"/>
            <a:ext cx="212954" cy="183722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292992" y="5492234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R4</a:t>
            </a:r>
            <a:endParaRPr lang="fr-FR" sz="2400" b="1" dirty="0"/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1319272" y="2410085"/>
            <a:ext cx="1184443" cy="345851"/>
          </a:xfrm>
          <a:prstGeom prst="line">
            <a:avLst/>
          </a:prstGeom>
          <a:ln w="3175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V="1">
            <a:off x="1293872" y="3213096"/>
            <a:ext cx="1209843" cy="345852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V="1">
            <a:off x="1293872" y="3971602"/>
            <a:ext cx="1184443" cy="34585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 flipV="1">
            <a:off x="1308267" y="4658854"/>
            <a:ext cx="1184443" cy="34585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>
            <a:endCxn id="7" idx="0"/>
          </p:cNvCxnSpPr>
          <p:nvPr/>
        </p:nvCxnSpPr>
        <p:spPr>
          <a:xfrm>
            <a:off x="2691269" y="2422785"/>
            <a:ext cx="1251143" cy="355162"/>
          </a:xfrm>
          <a:prstGeom prst="line">
            <a:avLst/>
          </a:prstGeom>
          <a:ln w="3175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>
            <a:endCxn id="65" idx="0"/>
          </p:cNvCxnSpPr>
          <p:nvPr/>
        </p:nvCxnSpPr>
        <p:spPr>
          <a:xfrm>
            <a:off x="2674447" y="3213096"/>
            <a:ext cx="1267967" cy="357027"/>
          </a:xfrm>
          <a:prstGeom prst="line">
            <a:avLst/>
          </a:prstGeom>
          <a:ln w="3175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2590510" y="3968200"/>
            <a:ext cx="1251143" cy="427802"/>
          </a:xfrm>
          <a:prstGeom prst="line">
            <a:avLst/>
          </a:prstGeom>
          <a:ln w="3175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>
            <a:endCxn id="67" idx="0"/>
          </p:cNvCxnSpPr>
          <p:nvPr/>
        </p:nvCxnSpPr>
        <p:spPr>
          <a:xfrm>
            <a:off x="2590510" y="4642654"/>
            <a:ext cx="1338753" cy="395456"/>
          </a:xfrm>
          <a:prstGeom prst="line">
            <a:avLst/>
          </a:prstGeom>
          <a:ln w="3175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2590510" y="622300"/>
            <a:ext cx="0" cy="565150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285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R4 gouverne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650" y="1790702"/>
            <a:ext cx="7664450" cy="3784599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fr-FR" b="1" dirty="0" smtClean="0"/>
              <a:t>Le 4</a:t>
            </a:r>
            <a:r>
              <a:rPr lang="fr-FR" b="1" baseline="30000" dirty="0" smtClean="0"/>
              <a:t>ème</a:t>
            </a:r>
            <a:r>
              <a:rPr lang="fr-FR" b="1" dirty="0" smtClean="0"/>
              <a:t> règne : le règne humain</a:t>
            </a:r>
          </a:p>
          <a:p>
            <a:pPr>
              <a:buFont typeface="Arial"/>
              <a:buChar char="•"/>
            </a:pPr>
            <a:r>
              <a:rPr lang="fr-FR" b="1" dirty="0" smtClean="0"/>
              <a:t>L’Ame de l’humanité</a:t>
            </a:r>
          </a:p>
          <a:p>
            <a:pPr>
              <a:buFont typeface="Arial"/>
              <a:buChar char="•"/>
            </a:pPr>
            <a:r>
              <a:rPr lang="fr-FR" b="1" dirty="0" smtClean="0"/>
              <a:t>La 4</a:t>
            </a:r>
            <a:r>
              <a:rPr lang="fr-FR" b="1" baseline="30000" dirty="0" smtClean="0"/>
              <a:t>ème</a:t>
            </a:r>
            <a:r>
              <a:rPr lang="fr-FR" b="1" dirty="0" smtClean="0"/>
              <a:t> Hiérarchie créatrice, celle des monades humaines</a:t>
            </a:r>
          </a:p>
          <a:p>
            <a:pPr>
              <a:buFont typeface="Arial"/>
              <a:buChar char="•"/>
            </a:pPr>
            <a:r>
              <a:rPr lang="fr-FR" b="1" dirty="0" smtClean="0"/>
              <a:t>La 4</a:t>
            </a:r>
            <a:r>
              <a:rPr lang="fr-FR" b="1" baseline="30000" dirty="0" smtClean="0"/>
              <a:t>ème</a:t>
            </a:r>
            <a:r>
              <a:rPr lang="fr-FR" b="1" dirty="0" smtClean="0"/>
              <a:t> initiation, celle de la renonciation</a:t>
            </a:r>
          </a:p>
          <a:p>
            <a:pPr>
              <a:buFont typeface="Arial"/>
              <a:buChar char="•"/>
            </a:pPr>
            <a:r>
              <a:rPr lang="fr-FR" b="1" dirty="0" smtClean="0"/>
              <a:t>La loi du don et de la renonciation</a:t>
            </a:r>
          </a:p>
          <a:p>
            <a:pPr>
              <a:buFont typeface="Arial"/>
              <a:buChar char="•"/>
            </a:pPr>
            <a:endParaRPr lang="fr-FR" b="1" dirty="0" smtClean="0"/>
          </a:p>
          <a:p>
            <a:pPr>
              <a:buFont typeface="Arial"/>
              <a:buChar char="•"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30353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75" y="1041400"/>
            <a:ext cx="6651625" cy="37719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fr-FR" dirty="0" smtClean="0"/>
              <a:t>UNITE</a:t>
            </a:r>
            <a:br>
              <a:rPr lang="fr-FR" dirty="0" smtClean="0"/>
            </a:br>
            <a:r>
              <a:rPr lang="fr-FR" dirty="0" smtClean="0"/>
              <a:t>CONFLIT</a:t>
            </a:r>
            <a:br>
              <a:rPr lang="fr-FR" dirty="0" smtClean="0"/>
            </a:br>
            <a:r>
              <a:rPr lang="fr-FR" dirty="0" smtClean="0"/>
              <a:t>BEAUTE</a:t>
            </a:r>
            <a:br>
              <a:rPr lang="fr-FR" dirty="0" smtClean="0"/>
            </a:br>
            <a:r>
              <a:rPr lang="fr-FR" dirty="0" smtClean="0"/>
              <a:t>RENONCIATION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822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er 35"/>
          <p:cNvGrpSpPr/>
          <p:nvPr/>
        </p:nvGrpSpPr>
        <p:grpSpPr>
          <a:xfrm>
            <a:off x="1498600" y="622300"/>
            <a:ext cx="5943600" cy="5092700"/>
            <a:chOff x="1028700" y="1218386"/>
            <a:chExt cx="4113085" cy="3709998"/>
          </a:xfrm>
        </p:grpSpPr>
        <p:sp>
          <p:nvSpPr>
            <p:cNvPr id="34" name="Rectangle 33"/>
            <p:cNvSpPr/>
            <p:nvPr/>
          </p:nvSpPr>
          <p:spPr>
            <a:xfrm>
              <a:off x="2340940" y="2569831"/>
              <a:ext cx="864000" cy="284079"/>
            </a:xfrm>
            <a:prstGeom prst="rect">
              <a:avLst/>
            </a:prstGeom>
            <a:pattFill prst="wdUpDiag">
              <a:fgClr>
                <a:prstClr val="black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" name="Connecteur droit 2"/>
            <p:cNvCxnSpPr/>
            <p:nvPr/>
          </p:nvCxnSpPr>
          <p:spPr>
            <a:xfrm flipV="1">
              <a:off x="1701726" y="4178402"/>
              <a:ext cx="3396536" cy="131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necteur droit 3"/>
            <p:cNvCxnSpPr/>
            <p:nvPr/>
          </p:nvCxnSpPr>
          <p:spPr>
            <a:xfrm>
              <a:off x="2340940" y="1681421"/>
              <a:ext cx="211811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>
              <a:off x="2340940" y="2103452"/>
              <a:ext cx="211811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>
              <a:off x="2340940" y="2525483"/>
              <a:ext cx="211811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2340940" y="2947514"/>
              <a:ext cx="211811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2340940" y="3340932"/>
              <a:ext cx="211811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2340940" y="3762963"/>
              <a:ext cx="211811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er 1"/>
            <p:cNvGrpSpPr/>
            <p:nvPr/>
          </p:nvGrpSpPr>
          <p:grpSpPr>
            <a:xfrm>
              <a:off x="4682732" y="1284310"/>
              <a:ext cx="415530" cy="2813300"/>
              <a:chOff x="1912971" y="1326994"/>
              <a:chExt cx="415530" cy="2813300"/>
            </a:xfrm>
          </p:grpSpPr>
          <p:sp>
            <p:nvSpPr>
              <p:cNvPr id="10" name="ZoneTexte 9"/>
              <p:cNvSpPr txBox="1"/>
              <p:nvPr/>
            </p:nvSpPr>
            <p:spPr>
              <a:xfrm>
                <a:off x="1912971" y="1326994"/>
                <a:ext cx="415530" cy="284078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fr-FR" sz="1246" dirty="0" smtClean="0">
                    <a:solidFill>
                      <a:srgbClr val="2C7C9F"/>
                    </a:solidFill>
                    <a:latin typeface="Arial Black" panose="020B0A04020102020204" pitchFamily="34" charset="0"/>
                  </a:rPr>
                  <a:t>R1</a:t>
                </a:r>
                <a:endParaRPr lang="fr-FR" sz="1246" dirty="0">
                  <a:solidFill>
                    <a:srgbClr val="2C7C9F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1" name="ZoneTexte 10"/>
              <p:cNvSpPr txBox="1"/>
              <p:nvPr/>
            </p:nvSpPr>
            <p:spPr>
              <a:xfrm>
                <a:off x="1912971" y="1750548"/>
                <a:ext cx="415530" cy="284078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fr-FR" sz="1246" dirty="0" smtClean="0">
                    <a:solidFill>
                      <a:srgbClr val="2C7C9F"/>
                    </a:solidFill>
                    <a:latin typeface="Arial Black" panose="020B0A04020102020204" pitchFamily="34" charset="0"/>
                  </a:rPr>
                  <a:t>R2</a:t>
                </a:r>
                <a:endParaRPr lang="fr-FR" sz="1246" dirty="0">
                  <a:solidFill>
                    <a:srgbClr val="2C7C9F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1912971" y="2182919"/>
                <a:ext cx="415530" cy="284078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fr-FR" sz="1246" dirty="0" smtClean="0">
                    <a:solidFill>
                      <a:srgbClr val="2C7C9F"/>
                    </a:solidFill>
                    <a:latin typeface="Arial Black" panose="020B0A04020102020204" pitchFamily="34" charset="0"/>
                  </a:rPr>
                  <a:t>R3</a:t>
                </a:r>
                <a:endParaRPr lang="fr-FR" sz="1246" dirty="0">
                  <a:solidFill>
                    <a:srgbClr val="2C7C9F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3" name="ZoneTexte 12"/>
              <p:cNvSpPr txBox="1"/>
              <p:nvPr/>
            </p:nvSpPr>
            <p:spPr>
              <a:xfrm>
                <a:off x="1912971" y="2612516"/>
                <a:ext cx="415530" cy="284078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fr-FR" sz="1246" dirty="0" smtClean="0">
                    <a:solidFill>
                      <a:srgbClr val="2C7C9F"/>
                    </a:solidFill>
                    <a:latin typeface="Arial Black" panose="020B0A04020102020204" pitchFamily="34" charset="0"/>
                  </a:rPr>
                  <a:t>R4</a:t>
                </a:r>
                <a:endParaRPr lang="fr-FR" sz="1246" dirty="0">
                  <a:solidFill>
                    <a:srgbClr val="2C7C9F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4" name="ZoneTexte 13"/>
              <p:cNvSpPr txBox="1"/>
              <p:nvPr/>
            </p:nvSpPr>
            <p:spPr>
              <a:xfrm>
                <a:off x="1912971" y="3038914"/>
                <a:ext cx="415530" cy="284078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fr-FR" sz="1246" dirty="0" smtClean="0">
                    <a:solidFill>
                      <a:srgbClr val="2C7C9F"/>
                    </a:solidFill>
                    <a:latin typeface="Arial Black" panose="020B0A04020102020204" pitchFamily="34" charset="0"/>
                  </a:rPr>
                  <a:t>R5</a:t>
                </a:r>
                <a:endParaRPr lang="fr-FR" sz="1246" dirty="0">
                  <a:solidFill>
                    <a:srgbClr val="2C7C9F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5" name="ZoneTexte 14"/>
              <p:cNvSpPr txBox="1"/>
              <p:nvPr/>
            </p:nvSpPr>
            <p:spPr>
              <a:xfrm>
                <a:off x="1912971" y="3433887"/>
                <a:ext cx="415530" cy="284078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fr-FR" sz="1246" dirty="0" smtClean="0">
                    <a:solidFill>
                      <a:srgbClr val="2C7C9F"/>
                    </a:solidFill>
                    <a:latin typeface="Arial Black" panose="020B0A04020102020204" pitchFamily="34" charset="0"/>
                  </a:rPr>
                  <a:t>R6</a:t>
                </a:r>
                <a:endParaRPr lang="fr-FR" sz="1246" dirty="0">
                  <a:solidFill>
                    <a:srgbClr val="2C7C9F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6" name="ZoneTexte 15"/>
              <p:cNvSpPr txBox="1"/>
              <p:nvPr/>
            </p:nvSpPr>
            <p:spPr>
              <a:xfrm>
                <a:off x="1912971" y="3856216"/>
                <a:ext cx="415530" cy="284078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fr-FR" sz="1246" dirty="0" smtClean="0">
                    <a:solidFill>
                      <a:srgbClr val="2C7C9F"/>
                    </a:solidFill>
                    <a:latin typeface="Arial Black" panose="020B0A04020102020204" pitchFamily="34" charset="0"/>
                  </a:rPr>
                  <a:t>R7</a:t>
                </a:r>
                <a:endParaRPr lang="fr-FR" sz="1246" dirty="0">
                  <a:solidFill>
                    <a:srgbClr val="2C7C9F"/>
                  </a:solidFill>
                  <a:latin typeface="Arial Black" panose="020B0A04020102020204" pitchFamily="34" charset="0"/>
                </a:endParaRPr>
              </a:p>
            </p:txBody>
          </p:sp>
        </p:grpSp>
        <p:cxnSp>
          <p:nvCxnSpPr>
            <p:cNvPr id="17" name="Connecteur droit 16"/>
            <p:cNvCxnSpPr/>
            <p:nvPr/>
          </p:nvCxnSpPr>
          <p:spPr>
            <a:xfrm flipV="1">
              <a:off x="1701726" y="1218386"/>
              <a:ext cx="3396536" cy="131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22"/>
            <p:cNvSpPr txBox="1"/>
            <p:nvPr/>
          </p:nvSpPr>
          <p:spPr>
            <a:xfrm>
              <a:off x="1795483" y="4593292"/>
              <a:ext cx="3346302" cy="335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2C7C9F"/>
                  </a:solidFill>
                  <a:cs typeface="Times New Roman" panose="02020603050405020304" pitchFamily="18" charset="0"/>
                </a:rPr>
                <a:t>LES DEUX SE FONDENT EN UN</a:t>
              </a:r>
            </a:p>
          </p:txBody>
        </p:sp>
        <p:sp>
          <p:nvSpPr>
            <p:cNvPr id="24" name="Croix 23"/>
            <p:cNvSpPr/>
            <p:nvPr/>
          </p:nvSpPr>
          <p:spPr>
            <a:xfrm>
              <a:off x="3302000" y="2552493"/>
              <a:ext cx="241300" cy="201813"/>
            </a:xfrm>
            <a:prstGeom prst="mathPlus">
              <a:avLst/>
            </a:prstGeom>
            <a:noFill/>
            <a:ln w="31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Moins 24"/>
            <p:cNvSpPr/>
            <p:nvPr/>
          </p:nvSpPr>
          <p:spPr>
            <a:xfrm>
              <a:off x="3314700" y="2676425"/>
              <a:ext cx="228600" cy="284078"/>
            </a:xfrm>
            <a:prstGeom prst="mathMinus">
              <a:avLst/>
            </a:prstGeom>
            <a:noFill/>
            <a:ln w="31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Parenthèses 25"/>
            <p:cNvSpPr/>
            <p:nvPr/>
          </p:nvSpPr>
          <p:spPr>
            <a:xfrm>
              <a:off x="3264978" y="2525483"/>
              <a:ext cx="291022" cy="388398"/>
            </a:xfrm>
            <a:prstGeom prst="bracketPair">
              <a:avLst/>
            </a:prstGeom>
            <a:ln w="31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Parenthèse ouvrante 26"/>
            <p:cNvSpPr/>
            <p:nvPr/>
          </p:nvSpPr>
          <p:spPr>
            <a:xfrm>
              <a:off x="1701726" y="1402819"/>
              <a:ext cx="177576" cy="1122664"/>
            </a:xfrm>
            <a:prstGeom prst="lef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Parenthèse ouvrante 27"/>
            <p:cNvSpPr/>
            <p:nvPr/>
          </p:nvSpPr>
          <p:spPr>
            <a:xfrm>
              <a:off x="1701726" y="2947514"/>
              <a:ext cx="177576" cy="1054464"/>
            </a:xfrm>
            <a:prstGeom prst="lef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Croix 28"/>
            <p:cNvSpPr/>
            <p:nvPr/>
          </p:nvSpPr>
          <p:spPr>
            <a:xfrm>
              <a:off x="1028700" y="1817847"/>
              <a:ext cx="381000" cy="387206"/>
            </a:xfrm>
            <a:prstGeom prst="mathPlus">
              <a:avLst/>
            </a:prstGeom>
            <a:solidFill>
              <a:srgbClr val="FFFFFF"/>
            </a:solidFill>
            <a:ln w="952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Moins 29"/>
            <p:cNvSpPr/>
            <p:nvPr/>
          </p:nvSpPr>
          <p:spPr>
            <a:xfrm>
              <a:off x="1028700" y="3087578"/>
              <a:ext cx="381000" cy="443022"/>
            </a:xfrm>
            <a:prstGeom prst="mathMinus">
              <a:avLst/>
            </a:prstGeom>
            <a:solidFill>
              <a:srgbClr val="FFFFFF"/>
            </a:solidFill>
            <a:ln w="635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340940" y="3861896"/>
              <a:ext cx="2118110" cy="140082"/>
            </a:xfrm>
            <a:prstGeom prst="rect">
              <a:avLst/>
            </a:prstGeom>
            <a:pattFill prst="ltUpDiag">
              <a:fgClr>
                <a:prstClr val="black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340940" y="3485495"/>
              <a:ext cx="2118110" cy="140082"/>
            </a:xfrm>
            <a:prstGeom prst="rect">
              <a:avLst/>
            </a:prstGeom>
            <a:pattFill prst="ltUpDiag">
              <a:fgClr>
                <a:prstClr val="black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340940" y="3087578"/>
              <a:ext cx="2118110" cy="140082"/>
            </a:xfrm>
            <a:prstGeom prst="rect">
              <a:avLst/>
            </a:prstGeom>
            <a:pattFill prst="ltUpDiag">
              <a:fgClr>
                <a:prstClr val="black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644900" y="2569831"/>
              <a:ext cx="835138" cy="284079"/>
            </a:xfrm>
            <a:prstGeom prst="rect">
              <a:avLst/>
            </a:prstGeom>
            <a:pattFill prst="wdUpDiag">
              <a:fgClr>
                <a:prstClr val="black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37422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er 44"/>
          <p:cNvGrpSpPr/>
          <p:nvPr/>
        </p:nvGrpSpPr>
        <p:grpSpPr>
          <a:xfrm>
            <a:off x="630039" y="701603"/>
            <a:ext cx="7876074" cy="4582432"/>
            <a:chOff x="179215" y="878112"/>
            <a:chExt cx="7876074" cy="4582432"/>
          </a:xfrm>
        </p:grpSpPr>
        <p:sp>
          <p:nvSpPr>
            <p:cNvPr id="2" name="Ellipse 1"/>
            <p:cNvSpPr/>
            <p:nvPr/>
          </p:nvSpPr>
          <p:spPr>
            <a:xfrm rot="10800000">
              <a:off x="6287525" y="878112"/>
              <a:ext cx="1767764" cy="1794974"/>
            </a:xfrm>
            <a:prstGeom prst="ellipse">
              <a:avLst/>
            </a:prstGeom>
            <a:solidFill>
              <a:srgbClr val="FFC000"/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perspective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735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6304137" y="1433823"/>
              <a:ext cx="1701243" cy="75719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fr-FR" sz="1938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Harmonie</a:t>
              </a:r>
              <a:br>
                <a:rPr lang="fr-FR" sz="1938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</a:br>
              <a:r>
                <a:rPr lang="fr-FR" sz="1938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Beauté</a:t>
              </a:r>
              <a:endParaRPr lang="fr-FR" sz="1938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endParaRPr>
            </a:p>
          </p:txBody>
        </p:sp>
        <p:cxnSp>
          <p:nvCxnSpPr>
            <p:cNvPr id="7" name="Connecteur droit 6"/>
            <p:cNvCxnSpPr/>
            <p:nvPr/>
          </p:nvCxnSpPr>
          <p:spPr>
            <a:xfrm flipH="1">
              <a:off x="3851063" y="3274408"/>
              <a:ext cx="1691997" cy="0"/>
            </a:xfrm>
            <a:prstGeom prst="line">
              <a:avLst/>
            </a:prstGeom>
            <a:ln w="381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lèche vers le bas 9"/>
            <p:cNvSpPr/>
            <p:nvPr/>
          </p:nvSpPr>
          <p:spPr>
            <a:xfrm>
              <a:off x="4443368" y="2610689"/>
              <a:ext cx="109857" cy="579969"/>
            </a:xfrm>
            <a:prstGeom prst="downArrow">
              <a:avLst/>
            </a:prstGeom>
            <a:ln w="19050" cmpd="sng"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3487052" y="2144217"/>
              <a:ext cx="20299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Crises Tensions Guerres</a:t>
              </a:r>
              <a:endPara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lèche vers le bas 11"/>
            <p:cNvSpPr/>
            <p:nvPr/>
          </p:nvSpPr>
          <p:spPr>
            <a:xfrm flipV="1">
              <a:off x="5454873" y="1567114"/>
              <a:ext cx="108000" cy="1620000"/>
            </a:xfrm>
            <a:prstGeom prst="downArrow">
              <a:avLst/>
            </a:prstGeom>
            <a:ln w="19050" cmpd="sng"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4773569" y="1216080"/>
              <a:ext cx="14170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EMERGENCE</a:t>
              </a:r>
              <a:endPara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Flèche vers le bas 13"/>
            <p:cNvSpPr/>
            <p:nvPr/>
          </p:nvSpPr>
          <p:spPr>
            <a:xfrm>
              <a:off x="4367985" y="3418630"/>
              <a:ext cx="107999" cy="579969"/>
            </a:xfrm>
            <a:prstGeom prst="downArrow">
              <a:avLst/>
            </a:prstGeom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lèche vers le bas 14"/>
            <p:cNvSpPr/>
            <p:nvPr/>
          </p:nvSpPr>
          <p:spPr>
            <a:xfrm>
              <a:off x="5131274" y="3418630"/>
              <a:ext cx="108000" cy="579969"/>
            </a:xfrm>
            <a:prstGeom prst="downArrow">
              <a:avLst/>
            </a:prstGeom>
            <a:solidFill>
              <a:schemeClr val="accent2"/>
            </a:solidFill>
            <a:ln w="28575" cmpd="sng"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3931893" y="4055865"/>
              <a:ext cx="928191" cy="3383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Douleurs</a:t>
              </a:r>
              <a:endPara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4722975" y="4055865"/>
              <a:ext cx="11501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Souffrance</a:t>
              </a:r>
              <a:endPara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2" name="Grouper 31"/>
            <p:cNvGrpSpPr/>
            <p:nvPr/>
          </p:nvGrpSpPr>
          <p:grpSpPr>
            <a:xfrm>
              <a:off x="179215" y="1444495"/>
              <a:ext cx="3903955" cy="2772269"/>
              <a:chOff x="462124" y="1444495"/>
              <a:chExt cx="3903955" cy="2772269"/>
            </a:xfrm>
          </p:grpSpPr>
          <p:sp>
            <p:nvSpPr>
              <p:cNvPr id="3" name="Ellipse 2"/>
              <p:cNvSpPr/>
              <p:nvPr/>
            </p:nvSpPr>
            <p:spPr>
              <a:xfrm rot="10800000">
                <a:off x="2315407" y="2421790"/>
                <a:ext cx="1767764" cy="1794974"/>
              </a:xfrm>
              <a:prstGeom prst="ellipse">
                <a:avLst/>
              </a:prstGeom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FR" sz="735"/>
              </a:p>
            </p:txBody>
          </p:sp>
          <p:sp>
            <p:nvSpPr>
              <p:cNvPr id="4" name="ZoneTexte 3"/>
              <p:cNvSpPr txBox="1"/>
              <p:nvPr/>
            </p:nvSpPr>
            <p:spPr>
              <a:xfrm>
                <a:off x="2499033" y="3067250"/>
                <a:ext cx="1220128" cy="429345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fr-FR" sz="1938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</a:rPr>
                  <a:t>C</a:t>
                </a:r>
                <a:r>
                  <a:rPr lang="fr-FR" sz="1938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</a:rPr>
                  <a:t>onflit</a:t>
                </a:r>
                <a:endParaRPr lang="fr-FR" sz="1938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18" name="ZoneTexte 17"/>
              <p:cNvSpPr txBox="1"/>
              <p:nvPr/>
            </p:nvSpPr>
            <p:spPr>
              <a:xfrm rot="20632378">
                <a:off x="462124" y="2016493"/>
                <a:ext cx="2247624" cy="5591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b="1" dirty="0" smtClean="0">
                    <a:latin typeface="Engravers MT" panose="02090707080505020304" pitchFamily="18" charset="0"/>
                    <a:cs typeface="Times New Roman" panose="02020603050405020304" pitchFamily="18" charset="0"/>
                  </a:rPr>
                  <a:t>Matière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fr-FR" sz="1400" b="1" dirty="0" smtClean="0">
                    <a:latin typeface="Engravers MT" panose="02090707080505020304" pitchFamily="18" charset="0"/>
                    <a:cs typeface="Times New Roman" panose="02020603050405020304" pitchFamily="18" charset="0"/>
                  </a:rPr>
                  <a:t>Personnalité</a:t>
                </a:r>
                <a:endParaRPr lang="fr-FR" sz="1400" b="1" dirty="0">
                  <a:latin typeface="Engravers MT" panose="020907070805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ZoneTexte 18"/>
              <p:cNvSpPr txBox="1"/>
              <p:nvPr/>
            </p:nvSpPr>
            <p:spPr>
              <a:xfrm rot="20671267">
                <a:off x="2946941" y="1444495"/>
                <a:ext cx="1419138" cy="5591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b="1" dirty="0" smtClean="0">
                    <a:latin typeface="Engravers MT" panose="02090707080505020304" pitchFamily="18" charset="0"/>
                    <a:cs typeface="Times New Roman" panose="02020603050405020304" pitchFamily="18" charset="0"/>
                  </a:rPr>
                  <a:t>Esprit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fr-FR" sz="1400" b="1" dirty="0" smtClean="0">
                    <a:latin typeface="Engravers MT" panose="02090707080505020304" pitchFamily="18" charset="0"/>
                    <a:cs typeface="Times New Roman" panose="02020603050405020304" pitchFamily="18" charset="0"/>
                  </a:rPr>
                  <a:t>AME</a:t>
                </a:r>
                <a:endParaRPr lang="fr-FR" sz="1400" b="1" dirty="0">
                  <a:latin typeface="Engravers MT" panose="020907070805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Flèche vers le bas 19"/>
              <p:cNvSpPr/>
              <p:nvPr/>
            </p:nvSpPr>
            <p:spPr>
              <a:xfrm rot="9686727">
                <a:off x="2836851" y="2139810"/>
                <a:ext cx="358052" cy="376632"/>
              </a:xfrm>
              <a:prstGeom prst="down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Double flèche horizontale 20"/>
              <p:cNvSpPr/>
              <p:nvPr/>
            </p:nvSpPr>
            <p:spPr>
              <a:xfrm rot="20583717">
                <a:off x="2662937" y="1792353"/>
                <a:ext cx="442283" cy="340892"/>
              </a:xfrm>
              <a:prstGeom prst="leftRightArrow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1" name="Flèche vers le bas 30"/>
            <p:cNvSpPr/>
            <p:nvPr/>
          </p:nvSpPr>
          <p:spPr>
            <a:xfrm flipH="1">
              <a:off x="4920455" y="2610689"/>
              <a:ext cx="108000" cy="579969"/>
            </a:xfrm>
            <a:prstGeom prst="downArrow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Flèche vers le bas 33"/>
            <p:cNvSpPr/>
            <p:nvPr/>
          </p:nvSpPr>
          <p:spPr>
            <a:xfrm>
              <a:off x="3990624" y="2619291"/>
              <a:ext cx="109857" cy="579969"/>
            </a:xfrm>
            <a:prstGeom prst="downArrow">
              <a:avLst/>
            </a:prstGeom>
            <a:ln w="19050" cmpd="sng"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8" name="Connecteur droit avec flèche 37"/>
            <p:cNvCxnSpPr/>
            <p:nvPr/>
          </p:nvCxnSpPr>
          <p:spPr>
            <a:xfrm flipV="1">
              <a:off x="5562600" y="2593892"/>
              <a:ext cx="1007999" cy="683999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ZoneTexte 43"/>
            <p:cNvSpPr txBox="1"/>
            <p:nvPr/>
          </p:nvSpPr>
          <p:spPr>
            <a:xfrm>
              <a:off x="1797076" y="5060434"/>
              <a:ext cx="49466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2C7C9F"/>
                  </a:solidFill>
                </a:rPr>
                <a:t>LA SEMENCE QUI EST LA </a:t>
              </a:r>
              <a:r>
                <a:rPr lang="fr-FR" sz="2000" b="1" dirty="0" smtClean="0">
                  <a:solidFill>
                    <a:srgbClr val="2C7C9F"/>
                  </a:solidFill>
                </a:rPr>
                <a:t>FLEUR</a:t>
              </a:r>
              <a:endParaRPr lang="fr-FR" sz="2000" b="1" dirty="0">
                <a:solidFill>
                  <a:srgbClr val="2C7C9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0209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851515" y="2767141"/>
            <a:ext cx="1080000" cy="1079999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108315" y="2768882"/>
            <a:ext cx="1080000" cy="107825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 flipH="1" flipV="1">
            <a:off x="2513849" y="1459750"/>
            <a:ext cx="0" cy="1309132"/>
          </a:xfrm>
          <a:prstGeom prst="straightConnector1">
            <a:avLst/>
          </a:prstGeom>
          <a:ln w="57150" cmpd="thickThin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 de texte 55"/>
          <p:cNvSpPr txBox="1"/>
          <p:nvPr/>
        </p:nvSpPr>
        <p:spPr>
          <a:xfrm>
            <a:off x="1857410" y="996043"/>
            <a:ext cx="1482689" cy="29391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400" b="1" dirty="0" smtClean="0">
                <a:effectLst/>
                <a:latin typeface="Times New Roman"/>
                <a:ea typeface="SimSun"/>
                <a:cs typeface="Times New Roman"/>
              </a:rPr>
              <a:t>FEU </a:t>
            </a:r>
            <a:r>
              <a:rPr lang="fr-FR" sz="1400" b="1" dirty="0">
                <a:effectLst/>
                <a:latin typeface="Times New Roman"/>
                <a:ea typeface="SimSun"/>
                <a:cs typeface="Times New Roman"/>
              </a:rPr>
              <a:t>SOLAIRE</a:t>
            </a:r>
          </a:p>
        </p:txBody>
      </p:sp>
      <p:sp>
        <p:nvSpPr>
          <p:cNvPr id="12" name="Zone de texte 56"/>
          <p:cNvSpPr txBox="1"/>
          <p:nvPr/>
        </p:nvSpPr>
        <p:spPr>
          <a:xfrm>
            <a:off x="927715" y="4253342"/>
            <a:ext cx="1088840" cy="34328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400" b="1" dirty="0" smtClean="0">
                <a:effectLst/>
                <a:latin typeface="Times New Roman"/>
                <a:ea typeface="SimSun"/>
                <a:cs typeface="Times New Roman"/>
              </a:rPr>
              <a:t>MATIERE</a:t>
            </a:r>
            <a:endParaRPr lang="fr-FR" sz="1400" b="1" dirty="0">
              <a:effectLst/>
              <a:latin typeface="Times New Roman"/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200" b="1" dirty="0">
                <a:effectLst/>
                <a:latin typeface="Times New Roman"/>
                <a:ea typeface="SimSun"/>
                <a:cs typeface="Times New Roman"/>
              </a:rPr>
              <a:t> </a:t>
            </a:r>
          </a:p>
        </p:txBody>
      </p:sp>
      <p:sp>
        <p:nvSpPr>
          <p:cNvPr id="13" name="Zone de texte 57"/>
          <p:cNvSpPr txBox="1"/>
          <p:nvPr/>
        </p:nvSpPr>
        <p:spPr>
          <a:xfrm>
            <a:off x="3162151" y="4253341"/>
            <a:ext cx="958276" cy="38177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400" b="1" dirty="0" smtClean="0">
                <a:effectLst/>
                <a:latin typeface="Times New Roman"/>
                <a:ea typeface="SimSun"/>
                <a:cs typeface="Times New Roman"/>
              </a:rPr>
              <a:t>ESPRIT</a:t>
            </a:r>
            <a:endParaRPr lang="fr-FR" sz="1400" b="1" dirty="0">
              <a:effectLst/>
              <a:latin typeface="Times New Roman"/>
              <a:ea typeface="SimSun"/>
              <a:cs typeface="Times New Roman"/>
            </a:endParaRPr>
          </a:p>
        </p:txBody>
      </p:sp>
      <p:sp>
        <p:nvSpPr>
          <p:cNvPr id="14" name="Zone de texte 58"/>
          <p:cNvSpPr txBox="1"/>
          <p:nvPr/>
        </p:nvSpPr>
        <p:spPr>
          <a:xfrm>
            <a:off x="2743200" y="1943602"/>
            <a:ext cx="1816100" cy="26356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400" b="1" dirty="0">
                <a:effectLst/>
                <a:latin typeface="Times New Roman"/>
                <a:ea typeface="SimSun"/>
                <a:cs typeface="Times New Roman"/>
              </a:rPr>
              <a:t>FEU ELECTRIQUE</a:t>
            </a:r>
          </a:p>
        </p:txBody>
      </p:sp>
      <p:sp>
        <p:nvSpPr>
          <p:cNvPr id="15" name="Zone de texte 59"/>
          <p:cNvSpPr txBox="1"/>
          <p:nvPr/>
        </p:nvSpPr>
        <p:spPr>
          <a:xfrm>
            <a:off x="534294" y="1943603"/>
            <a:ext cx="1780766" cy="40589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400" b="1" dirty="0">
                <a:effectLst/>
                <a:latin typeface="Times New Roman"/>
                <a:ea typeface="SimSun"/>
                <a:cs typeface="Times New Roman"/>
              </a:rPr>
              <a:t>FEU par FRICTION</a:t>
            </a:r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1407703" y="2207165"/>
            <a:ext cx="0" cy="5345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roix 5"/>
          <p:cNvSpPr/>
          <p:nvPr/>
        </p:nvSpPr>
        <p:spPr>
          <a:xfrm>
            <a:off x="3437093" y="3118914"/>
            <a:ext cx="410392" cy="382027"/>
          </a:xfrm>
          <a:prstGeom prst="mathPlus">
            <a:avLst/>
          </a:prstGeom>
          <a:ln w="190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7" name="Moins 6"/>
          <p:cNvSpPr/>
          <p:nvPr/>
        </p:nvSpPr>
        <p:spPr>
          <a:xfrm>
            <a:off x="1183377" y="3223253"/>
            <a:ext cx="410392" cy="204454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cxnSp>
        <p:nvCxnSpPr>
          <p:cNvPr id="4" name="Connecteur droit avec flèche 3"/>
          <p:cNvCxnSpPr/>
          <p:nvPr/>
        </p:nvCxnSpPr>
        <p:spPr>
          <a:xfrm flipH="1">
            <a:off x="2016555" y="3245293"/>
            <a:ext cx="1043996" cy="0"/>
          </a:xfrm>
          <a:prstGeom prst="straightConnector1">
            <a:avLst/>
          </a:prstGeom>
          <a:ln w="38100" cmpd="dbl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Moins 22"/>
          <p:cNvSpPr/>
          <p:nvPr/>
        </p:nvSpPr>
        <p:spPr>
          <a:xfrm>
            <a:off x="2213342" y="767347"/>
            <a:ext cx="215996" cy="215996"/>
          </a:xfrm>
          <a:prstGeom prst="mathMinus">
            <a:avLst/>
          </a:prstGeom>
          <a:noFill/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 useBgFill="1">
        <p:nvSpPr>
          <p:cNvPr id="25" name="Croix 24"/>
          <p:cNvSpPr/>
          <p:nvPr/>
        </p:nvSpPr>
        <p:spPr>
          <a:xfrm>
            <a:off x="2556338" y="769257"/>
            <a:ext cx="211512" cy="201023"/>
          </a:xfrm>
          <a:prstGeom prst="mathPlus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Connecteur droit avec flèche 26"/>
          <p:cNvCxnSpPr/>
          <p:nvPr/>
        </p:nvCxnSpPr>
        <p:spPr>
          <a:xfrm>
            <a:off x="2073758" y="3534782"/>
            <a:ext cx="1043996" cy="0"/>
          </a:xfrm>
          <a:prstGeom prst="straightConnector1">
            <a:avLst/>
          </a:prstGeom>
          <a:ln w="38100" cmpd="dbl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2352763" y="2853921"/>
            <a:ext cx="28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1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2373774" y="3544935"/>
            <a:ext cx="28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34" name="Ellipse 33"/>
          <p:cNvSpPr/>
          <p:nvPr/>
        </p:nvSpPr>
        <p:spPr>
          <a:xfrm>
            <a:off x="5245715" y="2793322"/>
            <a:ext cx="1080000" cy="1079999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5" name="Moins 34"/>
          <p:cNvSpPr/>
          <p:nvPr/>
        </p:nvSpPr>
        <p:spPr>
          <a:xfrm>
            <a:off x="5577577" y="3249434"/>
            <a:ext cx="410392" cy="204454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7378700" y="2795063"/>
            <a:ext cx="1080000" cy="107825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7" name="Croix 36"/>
          <p:cNvSpPr/>
          <p:nvPr/>
        </p:nvSpPr>
        <p:spPr>
          <a:xfrm>
            <a:off x="7729693" y="3145095"/>
            <a:ext cx="410392" cy="382027"/>
          </a:xfrm>
          <a:prstGeom prst="mathPlus">
            <a:avLst/>
          </a:prstGeom>
          <a:ln w="190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8" name="Zone de texte 56"/>
          <p:cNvSpPr txBox="1"/>
          <p:nvPr/>
        </p:nvSpPr>
        <p:spPr>
          <a:xfrm>
            <a:off x="5296516" y="4253341"/>
            <a:ext cx="1080000" cy="38177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400" b="1" dirty="0" smtClean="0">
                <a:effectLst/>
                <a:latin typeface="Times New Roman"/>
                <a:ea typeface="SimSun"/>
                <a:cs typeface="Times New Roman"/>
              </a:rPr>
              <a:t>MATIERE</a:t>
            </a:r>
            <a:endParaRPr lang="fr-FR" sz="1400" b="1" dirty="0">
              <a:effectLst/>
              <a:latin typeface="Times New Roman"/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200" b="1" dirty="0">
                <a:effectLst/>
                <a:latin typeface="Times New Roman"/>
                <a:ea typeface="SimSun"/>
                <a:cs typeface="Times New Roman"/>
              </a:rPr>
              <a:t> </a:t>
            </a:r>
          </a:p>
        </p:txBody>
      </p:sp>
      <p:sp>
        <p:nvSpPr>
          <p:cNvPr id="39" name="Zone de texte 57"/>
          <p:cNvSpPr txBox="1"/>
          <p:nvPr/>
        </p:nvSpPr>
        <p:spPr>
          <a:xfrm>
            <a:off x="7175500" y="4214854"/>
            <a:ext cx="1534015" cy="38177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400" b="1" dirty="0" smtClean="0">
                <a:latin typeface="Times New Roman"/>
                <a:ea typeface="SimSun"/>
                <a:cs typeface="Times New Roman"/>
              </a:rPr>
              <a:t>CONSCIENCE</a:t>
            </a:r>
            <a:r>
              <a:rPr lang="fr-FR" sz="1200" b="1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fr-FR" sz="1400" b="1" dirty="0" smtClean="0">
                <a:latin typeface="Times New Roman"/>
                <a:ea typeface="SimSun"/>
                <a:cs typeface="Times New Roman"/>
              </a:rPr>
              <a:t>UNIVERSELLE</a:t>
            </a:r>
            <a:endParaRPr lang="fr-FR" sz="1400" b="1" dirty="0">
              <a:effectLst/>
              <a:latin typeface="Times New Roman"/>
              <a:ea typeface="SimSun"/>
              <a:cs typeface="Times New Roman"/>
            </a:endParaRPr>
          </a:p>
        </p:txBody>
      </p:sp>
      <p:sp>
        <p:nvSpPr>
          <p:cNvPr id="40" name="Zone de texte 55"/>
          <p:cNvSpPr txBox="1"/>
          <p:nvPr/>
        </p:nvSpPr>
        <p:spPr>
          <a:xfrm>
            <a:off x="6188111" y="988037"/>
            <a:ext cx="1541582" cy="40896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400" b="1" dirty="0" smtClean="0">
                <a:effectLst/>
                <a:latin typeface="Times New Roman"/>
                <a:ea typeface="SimSun"/>
                <a:cs typeface="Times New Roman"/>
              </a:rPr>
              <a:t>FEU </a:t>
            </a:r>
            <a:r>
              <a:rPr lang="fr-FR" sz="1400" b="1" dirty="0">
                <a:effectLst/>
                <a:latin typeface="Times New Roman"/>
                <a:ea typeface="SimSun"/>
                <a:cs typeface="Times New Roman"/>
              </a:rPr>
              <a:t>SOLAIRE</a:t>
            </a:r>
          </a:p>
        </p:txBody>
      </p:sp>
      <p:sp>
        <p:nvSpPr>
          <p:cNvPr id="47" name="Arc 46"/>
          <p:cNvSpPr>
            <a:spLocks noChangeAspect="1"/>
          </p:cNvSpPr>
          <p:nvPr/>
        </p:nvSpPr>
        <p:spPr>
          <a:xfrm rot="20602356" flipH="1">
            <a:off x="6915690" y="1047985"/>
            <a:ext cx="703679" cy="1872000"/>
          </a:xfrm>
          <a:prstGeom prst="arc">
            <a:avLst>
              <a:gd name="adj1" fmla="val 17256130"/>
              <a:gd name="adj2" fmla="val 5371138"/>
            </a:avLst>
          </a:prstGeom>
          <a:ln w="57150" cmpd="thickThin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Triangle isocèle 47"/>
          <p:cNvSpPr/>
          <p:nvPr/>
        </p:nvSpPr>
        <p:spPr>
          <a:xfrm>
            <a:off x="6688307" y="1291928"/>
            <a:ext cx="266700" cy="310244"/>
          </a:xfrm>
          <a:prstGeom prst="triangle">
            <a:avLst/>
          </a:prstGeom>
          <a:solidFill>
            <a:schemeClr val="accent1"/>
          </a:solidFill>
          <a:ln>
            <a:solidFill>
              <a:srgbClr val="2C7C9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Arc 48"/>
          <p:cNvSpPr>
            <a:spLocks noChangeAspect="1"/>
          </p:cNvSpPr>
          <p:nvPr/>
        </p:nvSpPr>
        <p:spPr>
          <a:xfrm rot="12522856" flipH="1">
            <a:off x="6003548" y="1399307"/>
            <a:ext cx="644213" cy="1543168"/>
          </a:xfrm>
          <a:prstGeom prst="arc">
            <a:avLst>
              <a:gd name="adj1" fmla="val 16747197"/>
              <a:gd name="adj2" fmla="val 4744897"/>
            </a:avLst>
          </a:prstGeom>
          <a:ln w="57150" cmpd="thickThin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343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255</TotalTime>
  <Words>153</Words>
  <Application>Microsoft Macintosh PowerPoint</Application>
  <PresentationFormat>Présentation à l'écran (4:3)</PresentationFormat>
  <Paragraphs>71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Brise</vt:lpstr>
      <vt:lpstr>Rencontres  2 0 1 9 Conférence thème : cet amour qui tient tout </vt:lpstr>
      <vt:lpstr>Harmonie, beauté par le conflit</vt:lpstr>
      <vt:lpstr>Présentation PowerPoint</vt:lpstr>
      <vt:lpstr>Présentation PowerPoint</vt:lpstr>
      <vt:lpstr>Le R4 gouverne :</vt:lpstr>
      <vt:lpstr>UNITE CONFLIT BEAUTE RENONCIATION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Famille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Rencontres  2 0 1 9 Conférence Un principe divin fort : la volonté par Roger DURAND </dc:title>
  <dc:creator>Corinne Post</dc:creator>
  <cp:lastModifiedBy>Corinne Post</cp:lastModifiedBy>
  <cp:revision>55</cp:revision>
  <dcterms:created xsi:type="dcterms:W3CDTF">2019-06-16T18:18:59Z</dcterms:created>
  <dcterms:modified xsi:type="dcterms:W3CDTF">2019-06-21T12:18:52Z</dcterms:modified>
</cp:coreProperties>
</file>