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2" r:id="rId3"/>
    <p:sldId id="342" r:id="rId4"/>
    <p:sldId id="263" r:id="rId5"/>
    <p:sldId id="343" r:id="rId6"/>
    <p:sldId id="264" r:id="rId7"/>
    <p:sldId id="344" r:id="rId8"/>
    <p:sldId id="321" r:id="rId9"/>
    <p:sldId id="314" r:id="rId10"/>
    <p:sldId id="337" r:id="rId11"/>
    <p:sldId id="323" r:id="rId12"/>
    <p:sldId id="325" r:id="rId13"/>
    <p:sldId id="319" r:id="rId14"/>
    <p:sldId id="320" r:id="rId15"/>
    <p:sldId id="353" r:id="rId16"/>
    <p:sldId id="322" r:id="rId17"/>
    <p:sldId id="331" r:id="rId18"/>
    <p:sldId id="330" r:id="rId19"/>
    <p:sldId id="341" r:id="rId20"/>
    <p:sldId id="354" r:id="rId21"/>
    <p:sldId id="315" r:id="rId22"/>
    <p:sldId id="333" r:id="rId23"/>
    <p:sldId id="327" r:id="rId24"/>
    <p:sldId id="345" r:id="rId25"/>
    <p:sldId id="346" r:id="rId26"/>
    <p:sldId id="336" r:id="rId27"/>
    <p:sldId id="338" r:id="rId28"/>
    <p:sldId id="351" r:id="rId29"/>
    <p:sldId id="347" r:id="rId30"/>
    <p:sldId id="348" r:id="rId31"/>
    <p:sldId id="350" r:id="rId32"/>
    <p:sldId id="349" r:id="rId33"/>
    <p:sldId id="352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2D"/>
    <a:srgbClr val="FFCDCD"/>
    <a:srgbClr val="FFB9DA"/>
    <a:srgbClr val="CDDEF3"/>
    <a:srgbClr val="FDFECA"/>
    <a:srgbClr val="FFEFF3"/>
    <a:srgbClr val="AFCAEB"/>
    <a:srgbClr val="FFFF93"/>
    <a:srgbClr val="FF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94660"/>
  </p:normalViewPr>
  <p:slideViewPr>
    <p:cSldViewPr>
      <p:cViewPr>
        <p:scale>
          <a:sx n="76" d="100"/>
          <a:sy n="76" d="100"/>
        </p:scale>
        <p:origin x="-792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3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7A1D6-D81F-4A6E-B2E3-55917727194C}" type="datetimeFigureOut">
              <a:rPr lang="fr-FR" smtClean="0"/>
              <a:t>22/06/19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2CF1-39C5-478B-9FF6-66C46702D2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2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4ACD9-5614-4567-B74E-423C65C57FEE}" type="datetimeFigureOut">
              <a:rPr lang="fr-FR" smtClean="0"/>
              <a:t>22/06/19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A25DE-5957-4F59-8CDA-CAB9A4F5D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A25DE-5957-4F59-8CDA-CAB9A4F5D06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0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FAD-6583-4F1D-B2AD-7D173BD16A61}" type="datetime1">
              <a:rPr lang="fr-FR" smtClean="0"/>
              <a:t>22/06/19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9813"/>
            <a:ext cx="6696744" cy="31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B78B-B969-4842-ACD6-7106701FA021}" type="datetime1">
              <a:rPr lang="fr-FR" smtClean="0"/>
              <a:t>22/06/19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1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38AD-B62A-4A79-BF15-A4AA9B407D0B}" type="datetime1">
              <a:rPr lang="fr-FR" smtClean="0"/>
              <a:t>22/06/19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0F49-358A-4317-8277-4E1B107B81EE}" type="datetime1">
              <a:rPr lang="fr-FR" smtClean="0"/>
              <a:t>22/06/19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2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B902-8D0B-4AEF-9A3F-6C81A3A30A19}" type="datetime1">
              <a:rPr lang="fr-FR" smtClean="0"/>
              <a:t>22/06/19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7401-5B13-4CB8-85B3-CDD56D7591AA}" type="datetime1">
              <a:rPr lang="fr-FR" smtClean="0"/>
              <a:t>22/06/19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1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EBBF-C07E-440C-BC22-09BB1D8D6A04}" type="datetime1">
              <a:rPr lang="fr-FR" smtClean="0"/>
              <a:t>22/06/19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52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8A54-BEC5-446A-8E8F-BB3D6EB9084A}" type="datetime1">
              <a:rPr lang="fr-FR" smtClean="0"/>
              <a:t>22/06/19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92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28F-A0E5-473C-A5A7-DA66901748CF}" type="datetime1">
              <a:rPr lang="fr-FR" smtClean="0"/>
              <a:t>22/06/19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5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C24D-A2A2-44BB-BAE3-CD84C3703B18}" type="datetime1">
              <a:rPr lang="fr-FR" smtClean="0"/>
              <a:t>22/06/19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7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D1EE-7659-405C-8F74-F618665AC63C}" type="datetime1">
              <a:rPr lang="fr-FR" smtClean="0"/>
              <a:t>22/06/19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21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B214-B5B1-4C45-88D4-96AFA3A98DFF}" type="datetime1">
              <a:rPr lang="fr-FR" smtClean="0"/>
              <a:t>22/06/19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3DCB-C4F4-4930-BF60-4A7679263C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La sagesse du corps humain, hologramme cosmique, mise en lumière par les rayons des organes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841648"/>
          </a:xfrm>
        </p:spPr>
        <p:txBody>
          <a:bodyPr/>
          <a:lstStyle/>
          <a:p>
            <a:r>
              <a:rPr lang="fr-FR" dirty="0"/>
              <a:t>21 juin 2019 : Caroline Louvel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3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7528" y="2755192"/>
            <a:ext cx="181054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Cœur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10</a:t>
            </a:fld>
            <a:endParaRPr lang="fr-FR" dirty="0"/>
          </a:p>
        </p:txBody>
      </p:sp>
      <p:sp>
        <p:nvSpPr>
          <p:cNvPr id="10" name="Forme libre 9"/>
          <p:cNvSpPr/>
          <p:nvPr/>
        </p:nvSpPr>
        <p:spPr>
          <a:xfrm>
            <a:off x="3468732" y="836712"/>
            <a:ext cx="959252" cy="944963"/>
          </a:xfrm>
          <a:custGeom>
            <a:avLst/>
            <a:gdLst>
              <a:gd name="connsiteX0" fmla="*/ 959252 w 959252"/>
              <a:gd name="connsiteY0" fmla="*/ 211091 h 1157775"/>
              <a:gd name="connsiteX1" fmla="*/ 517124 w 959252"/>
              <a:gd name="connsiteY1" fmla="*/ 76 h 1157775"/>
              <a:gd name="connsiteX2" fmla="*/ 74997 w 959252"/>
              <a:gd name="connsiteY2" fmla="*/ 231188 h 1157775"/>
              <a:gd name="connsiteX3" fmla="*/ 4658 w 959252"/>
              <a:gd name="connsiteY3" fmla="*/ 673315 h 1157775"/>
              <a:gd name="connsiteX4" fmla="*/ 125239 w 959252"/>
              <a:gd name="connsiteY4" fmla="*/ 984814 h 1157775"/>
              <a:gd name="connsiteX5" fmla="*/ 426689 w 959252"/>
              <a:gd name="connsiteY5" fmla="*/ 1155636 h 1157775"/>
              <a:gd name="connsiteX6" fmla="*/ 828623 w 959252"/>
              <a:gd name="connsiteY6" fmla="*/ 1085298 h 1157775"/>
              <a:gd name="connsiteX7" fmla="*/ 828623 w 959252"/>
              <a:gd name="connsiteY7" fmla="*/ 1085298 h 11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252" h="1157775">
                <a:moveTo>
                  <a:pt x="959252" y="211091"/>
                </a:moveTo>
                <a:cubicBezTo>
                  <a:pt x="811876" y="103909"/>
                  <a:pt x="664500" y="-3273"/>
                  <a:pt x="517124" y="76"/>
                </a:cubicBezTo>
                <a:cubicBezTo>
                  <a:pt x="369748" y="3425"/>
                  <a:pt x="160408" y="118982"/>
                  <a:pt x="74997" y="231188"/>
                </a:cubicBezTo>
                <a:cubicBezTo>
                  <a:pt x="-10414" y="343394"/>
                  <a:pt x="-3716" y="547711"/>
                  <a:pt x="4658" y="673315"/>
                </a:cubicBezTo>
                <a:cubicBezTo>
                  <a:pt x="13032" y="798919"/>
                  <a:pt x="54900" y="904427"/>
                  <a:pt x="125239" y="984814"/>
                </a:cubicBezTo>
                <a:cubicBezTo>
                  <a:pt x="195577" y="1065201"/>
                  <a:pt x="309458" y="1138889"/>
                  <a:pt x="426689" y="1155636"/>
                </a:cubicBezTo>
                <a:cubicBezTo>
                  <a:pt x="543920" y="1172383"/>
                  <a:pt x="828623" y="1085298"/>
                  <a:pt x="828623" y="1085298"/>
                </a:cubicBezTo>
                <a:lnTo>
                  <a:pt x="828623" y="108529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644439" y="1877997"/>
            <a:ext cx="834013" cy="4431323"/>
          </a:xfrm>
          <a:custGeom>
            <a:avLst/>
            <a:gdLst>
              <a:gd name="connsiteX0" fmla="*/ 150725 w 834013"/>
              <a:gd name="connsiteY0" fmla="*/ 0 h 4431323"/>
              <a:gd name="connsiteX1" fmla="*/ 331596 w 834013"/>
              <a:gd name="connsiteY1" fmla="*/ 371789 h 4431323"/>
              <a:gd name="connsiteX2" fmla="*/ 0 w 834013"/>
              <a:gd name="connsiteY2" fmla="*/ 1145512 h 4431323"/>
              <a:gd name="connsiteX3" fmla="*/ 40194 w 834013"/>
              <a:gd name="connsiteY3" fmla="*/ 1768510 h 4431323"/>
              <a:gd name="connsiteX4" fmla="*/ 452176 w 834013"/>
              <a:gd name="connsiteY4" fmla="*/ 2652765 h 4431323"/>
              <a:gd name="connsiteX5" fmla="*/ 30145 w 834013"/>
              <a:gd name="connsiteY5" fmla="*/ 3727939 h 4431323"/>
              <a:gd name="connsiteX6" fmla="*/ 211016 w 834013"/>
              <a:gd name="connsiteY6" fmla="*/ 4310743 h 4431323"/>
              <a:gd name="connsiteX7" fmla="*/ 834013 w 834013"/>
              <a:gd name="connsiteY7" fmla="*/ 4431323 h 44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013" h="4431323">
                <a:moveTo>
                  <a:pt x="150725" y="0"/>
                </a:moveTo>
                <a:cubicBezTo>
                  <a:pt x="253721" y="90435"/>
                  <a:pt x="356717" y="180870"/>
                  <a:pt x="331596" y="371789"/>
                </a:cubicBezTo>
                <a:cubicBezTo>
                  <a:pt x="306475" y="562708"/>
                  <a:pt x="48567" y="912725"/>
                  <a:pt x="0" y="1145512"/>
                </a:cubicBezTo>
                <a:cubicBezTo>
                  <a:pt x="-48567" y="1378299"/>
                  <a:pt x="-35169" y="1517301"/>
                  <a:pt x="40194" y="1768510"/>
                </a:cubicBezTo>
                <a:cubicBezTo>
                  <a:pt x="115557" y="2019719"/>
                  <a:pt x="453851" y="2326194"/>
                  <a:pt x="452176" y="2652765"/>
                </a:cubicBezTo>
                <a:cubicBezTo>
                  <a:pt x="450501" y="2979337"/>
                  <a:pt x="70338" y="3451609"/>
                  <a:pt x="30145" y="3727939"/>
                </a:cubicBezTo>
                <a:cubicBezTo>
                  <a:pt x="-10048" y="4004269"/>
                  <a:pt x="77038" y="4193512"/>
                  <a:pt x="211016" y="4310743"/>
                </a:cubicBezTo>
                <a:cubicBezTo>
                  <a:pt x="344994" y="4427974"/>
                  <a:pt x="589503" y="4429648"/>
                  <a:pt x="834013" y="4431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872430" y="1268760"/>
            <a:ext cx="288032" cy="300406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478451" y="2729456"/>
            <a:ext cx="489077" cy="627536"/>
          </a:xfrm>
          <a:prstGeom prst="ellipse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Triangle isocèle 14"/>
          <p:cNvSpPr/>
          <p:nvPr/>
        </p:nvSpPr>
        <p:spPr>
          <a:xfrm rot="20394822">
            <a:off x="3719495" y="2819960"/>
            <a:ext cx="628955" cy="869070"/>
          </a:xfrm>
          <a:prstGeom prst="triangle">
            <a:avLst>
              <a:gd name="adj" fmla="val 8393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riangle isocèle 15"/>
          <p:cNvSpPr/>
          <p:nvPr/>
        </p:nvSpPr>
        <p:spPr>
          <a:xfrm rot="9516327">
            <a:off x="4258760" y="3915315"/>
            <a:ext cx="628955" cy="869070"/>
          </a:xfrm>
          <a:prstGeom prst="triangle">
            <a:avLst>
              <a:gd name="adj" fmla="val 8393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715501" y="4501634"/>
            <a:ext cx="813113" cy="811948"/>
          </a:xfrm>
          <a:prstGeom prst="ellipse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riangle isocèle 17"/>
          <p:cNvSpPr/>
          <p:nvPr/>
        </p:nvSpPr>
        <p:spPr>
          <a:xfrm rot="10800000">
            <a:off x="4103770" y="5457598"/>
            <a:ext cx="789257" cy="72008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0800000">
            <a:off x="4103770" y="2001214"/>
            <a:ext cx="243297" cy="23682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584398" y="404664"/>
            <a:ext cx="423568" cy="216024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13046" y="1277144"/>
            <a:ext cx="59384" cy="636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088454" y="1556792"/>
            <a:ext cx="84493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20502" y="980728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Diencéphale 2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448494" y="3284984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B050"/>
                </a:solidFill>
              </a:rPr>
              <a:t>Poumons 1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726182" y="3845107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B050"/>
                </a:solidFill>
              </a:rPr>
              <a:t>Rein 1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918194" y="5529606"/>
            <a:ext cx="2318101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2"/>
                </a:solidFill>
              </a:rPr>
              <a:t>Organes sexuels 3</a:t>
            </a: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3080342" y="3063214"/>
            <a:ext cx="3168352" cy="115787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 rot="16031365">
            <a:off x="3182339" y="2103933"/>
            <a:ext cx="423568" cy="216024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16031365">
            <a:off x="2966315" y="3104162"/>
            <a:ext cx="423568" cy="216024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6031365">
            <a:off x="3326355" y="4328298"/>
            <a:ext cx="423568" cy="216024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 rot="16031365">
            <a:off x="3130841" y="5552434"/>
            <a:ext cx="423568" cy="216024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656406" y="6381328"/>
            <a:ext cx="423568" cy="216024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5519284" y="4653136"/>
            <a:ext cx="24370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Organes digestifs  2</a:t>
            </a: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4499992" y="1892517"/>
            <a:ext cx="2318101" cy="45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2"/>
                </a:solidFill>
              </a:rPr>
              <a:t>Larynx 3</a:t>
            </a:r>
          </a:p>
        </p:txBody>
      </p:sp>
    </p:spTree>
    <p:extLst>
      <p:ext uri="{BB962C8B-B14F-4D97-AF65-F5344CB8AC3E}">
        <p14:creationId xmlns:p14="http://schemas.microsoft.com/office/powerpoint/2010/main" val="325779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2699792" y="1700808"/>
            <a:ext cx="3672408" cy="339657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636" y="56087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R1 Reins - Rate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409" y="4293096"/>
            <a:ext cx="2728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R2 Organes de la digestion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44601" y="4293096"/>
            <a:ext cx="345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R3 Organes sexuels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11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27784" y="358521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Abdomen</a:t>
            </a:r>
          </a:p>
        </p:txBody>
      </p:sp>
    </p:spTree>
    <p:extLst>
      <p:ext uri="{BB962C8B-B14F-4D97-AF65-F5344CB8AC3E}">
        <p14:creationId xmlns:p14="http://schemas.microsoft.com/office/powerpoint/2010/main" val="20114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2699792" y="1700808"/>
            <a:ext cx="3672408" cy="339657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51780" y="332656"/>
            <a:ext cx="1224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R1 Foie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417" y="4509120"/>
            <a:ext cx="2728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R2 Estomac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28184" y="450912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R3 Intestins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71407" y="3146192"/>
            <a:ext cx="2596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Organes de la digestion</a:t>
            </a:r>
          </a:p>
        </p:txBody>
      </p:sp>
    </p:spTree>
    <p:extLst>
      <p:ext uri="{BB962C8B-B14F-4D97-AF65-F5344CB8AC3E}">
        <p14:creationId xmlns:p14="http://schemas.microsoft.com/office/powerpoint/2010/main" val="220105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9" y="980728"/>
            <a:ext cx="8004887" cy="532859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29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2699792" y="1844824"/>
            <a:ext cx="3672408" cy="339657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636" y="70489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R1 Aorte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28599" y="4697849"/>
            <a:ext cx="3160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R2 Œsophage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84168" y="4653136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R3 Veine cave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36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7528" y="2755192"/>
            <a:ext cx="181054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Cœur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15</a:t>
            </a:fld>
            <a:endParaRPr lang="fr-FR" dirty="0"/>
          </a:p>
        </p:txBody>
      </p:sp>
      <p:sp>
        <p:nvSpPr>
          <p:cNvPr id="10" name="Forme libre 9"/>
          <p:cNvSpPr/>
          <p:nvPr/>
        </p:nvSpPr>
        <p:spPr>
          <a:xfrm>
            <a:off x="3468732" y="836712"/>
            <a:ext cx="959252" cy="944963"/>
          </a:xfrm>
          <a:custGeom>
            <a:avLst/>
            <a:gdLst>
              <a:gd name="connsiteX0" fmla="*/ 959252 w 959252"/>
              <a:gd name="connsiteY0" fmla="*/ 211091 h 1157775"/>
              <a:gd name="connsiteX1" fmla="*/ 517124 w 959252"/>
              <a:gd name="connsiteY1" fmla="*/ 76 h 1157775"/>
              <a:gd name="connsiteX2" fmla="*/ 74997 w 959252"/>
              <a:gd name="connsiteY2" fmla="*/ 231188 h 1157775"/>
              <a:gd name="connsiteX3" fmla="*/ 4658 w 959252"/>
              <a:gd name="connsiteY3" fmla="*/ 673315 h 1157775"/>
              <a:gd name="connsiteX4" fmla="*/ 125239 w 959252"/>
              <a:gd name="connsiteY4" fmla="*/ 984814 h 1157775"/>
              <a:gd name="connsiteX5" fmla="*/ 426689 w 959252"/>
              <a:gd name="connsiteY5" fmla="*/ 1155636 h 1157775"/>
              <a:gd name="connsiteX6" fmla="*/ 828623 w 959252"/>
              <a:gd name="connsiteY6" fmla="*/ 1085298 h 1157775"/>
              <a:gd name="connsiteX7" fmla="*/ 828623 w 959252"/>
              <a:gd name="connsiteY7" fmla="*/ 1085298 h 11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252" h="1157775">
                <a:moveTo>
                  <a:pt x="959252" y="211091"/>
                </a:moveTo>
                <a:cubicBezTo>
                  <a:pt x="811876" y="103909"/>
                  <a:pt x="664500" y="-3273"/>
                  <a:pt x="517124" y="76"/>
                </a:cubicBezTo>
                <a:cubicBezTo>
                  <a:pt x="369748" y="3425"/>
                  <a:pt x="160408" y="118982"/>
                  <a:pt x="74997" y="231188"/>
                </a:cubicBezTo>
                <a:cubicBezTo>
                  <a:pt x="-10414" y="343394"/>
                  <a:pt x="-3716" y="547711"/>
                  <a:pt x="4658" y="673315"/>
                </a:cubicBezTo>
                <a:cubicBezTo>
                  <a:pt x="13032" y="798919"/>
                  <a:pt x="54900" y="904427"/>
                  <a:pt x="125239" y="984814"/>
                </a:cubicBezTo>
                <a:cubicBezTo>
                  <a:pt x="195577" y="1065201"/>
                  <a:pt x="309458" y="1138889"/>
                  <a:pt x="426689" y="1155636"/>
                </a:cubicBezTo>
                <a:cubicBezTo>
                  <a:pt x="543920" y="1172383"/>
                  <a:pt x="828623" y="1085298"/>
                  <a:pt x="828623" y="1085298"/>
                </a:cubicBezTo>
                <a:lnTo>
                  <a:pt x="828623" y="108529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644439" y="1877997"/>
            <a:ext cx="834013" cy="4431323"/>
          </a:xfrm>
          <a:custGeom>
            <a:avLst/>
            <a:gdLst>
              <a:gd name="connsiteX0" fmla="*/ 150725 w 834013"/>
              <a:gd name="connsiteY0" fmla="*/ 0 h 4431323"/>
              <a:gd name="connsiteX1" fmla="*/ 331596 w 834013"/>
              <a:gd name="connsiteY1" fmla="*/ 371789 h 4431323"/>
              <a:gd name="connsiteX2" fmla="*/ 0 w 834013"/>
              <a:gd name="connsiteY2" fmla="*/ 1145512 h 4431323"/>
              <a:gd name="connsiteX3" fmla="*/ 40194 w 834013"/>
              <a:gd name="connsiteY3" fmla="*/ 1768510 h 4431323"/>
              <a:gd name="connsiteX4" fmla="*/ 452176 w 834013"/>
              <a:gd name="connsiteY4" fmla="*/ 2652765 h 4431323"/>
              <a:gd name="connsiteX5" fmla="*/ 30145 w 834013"/>
              <a:gd name="connsiteY5" fmla="*/ 3727939 h 4431323"/>
              <a:gd name="connsiteX6" fmla="*/ 211016 w 834013"/>
              <a:gd name="connsiteY6" fmla="*/ 4310743 h 4431323"/>
              <a:gd name="connsiteX7" fmla="*/ 834013 w 834013"/>
              <a:gd name="connsiteY7" fmla="*/ 4431323 h 44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013" h="4431323">
                <a:moveTo>
                  <a:pt x="150725" y="0"/>
                </a:moveTo>
                <a:cubicBezTo>
                  <a:pt x="253721" y="90435"/>
                  <a:pt x="356717" y="180870"/>
                  <a:pt x="331596" y="371789"/>
                </a:cubicBezTo>
                <a:cubicBezTo>
                  <a:pt x="306475" y="562708"/>
                  <a:pt x="48567" y="912725"/>
                  <a:pt x="0" y="1145512"/>
                </a:cubicBezTo>
                <a:cubicBezTo>
                  <a:pt x="-48567" y="1378299"/>
                  <a:pt x="-35169" y="1517301"/>
                  <a:pt x="40194" y="1768510"/>
                </a:cubicBezTo>
                <a:cubicBezTo>
                  <a:pt x="115557" y="2019719"/>
                  <a:pt x="453851" y="2326194"/>
                  <a:pt x="452176" y="2652765"/>
                </a:cubicBezTo>
                <a:cubicBezTo>
                  <a:pt x="450501" y="2979337"/>
                  <a:pt x="70338" y="3451609"/>
                  <a:pt x="30145" y="3727939"/>
                </a:cubicBezTo>
                <a:cubicBezTo>
                  <a:pt x="-10048" y="4004269"/>
                  <a:pt x="77038" y="4193512"/>
                  <a:pt x="211016" y="4310743"/>
                </a:cubicBezTo>
                <a:cubicBezTo>
                  <a:pt x="344994" y="4427974"/>
                  <a:pt x="589503" y="4429648"/>
                  <a:pt x="834013" y="4431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872430" y="1268760"/>
            <a:ext cx="288032" cy="300406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478451" y="2729456"/>
            <a:ext cx="489077" cy="627536"/>
          </a:xfrm>
          <a:prstGeom prst="ellipse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Triangle isocèle 14"/>
          <p:cNvSpPr/>
          <p:nvPr/>
        </p:nvSpPr>
        <p:spPr>
          <a:xfrm rot="20394822">
            <a:off x="3719495" y="2819960"/>
            <a:ext cx="628955" cy="869070"/>
          </a:xfrm>
          <a:prstGeom prst="triangle">
            <a:avLst>
              <a:gd name="adj" fmla="val 8393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riangle isocèle 15"/>
          <p:cNvSpPr/>
          <p:nvPr/>
        </p:nvSpPr>
        <p:spPr>
          <a:xfrm rot="9516327">
            <a:off x="4258760" y="3915315"/>
            <a:ext cx="628955" cy="869070"/>
          </a:xfrm>
          <a:prstGeom prst="triangle">
            <a:avLst>
              <a:gd name="adj" fmla="val 8393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715501" y="4501634"/>
            <a:ext cx="813113" cy="811948"/>
          </a:xfrm>
          <a:prstGeom prst="ellipse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riangle isocèle 17"/>
          <p:cNvSpPr/>
          <p:nvPr/>
        </p:nvSpPr>
        <p:spPr>
          <a:xfrm rot="10800000">
            <a:off x="4103770" y="5457598"/>
            <a:ext cx="789257" cy="72008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0800000">
            <a:off x="4103770" y="2001214"/>
            <a:ext cx="243297" cy="23682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584398" y="404664"/>
            <a:ext cx="423568" cy="216024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13046" y="1277144"/>
            <a:ext cx="59384" cy="636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088454" y="1556792"/>
            <a:ext cx="84493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20502" y="980728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Diencéphale 2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448494" y="3284984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B050"/>
                </a:solidFill>
              </a:rPr>
              <a:t>Poumons 1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726182" y="3845107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B050"/>
                </a:solidFill>
              </a:rPr>
              <a:t>Rein 1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918194" y="5529606"/>
            <a:ext cx="2318101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2"/>
                </a:solidFill>
              </a:rPr>
              <a:t>Organes sexuels 3</a:t>
            </a: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3080342" y="3063214"/>
            <a:ext cx="3168352" cy="115787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 rot="16031365">
            <a:off x="3182339" y="2103933"/>
            <a:ext cx="423568" cy="216024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16031365">
            <a:off x="2966315" y="3104162"/>
            <a:ext cx="423568" cy="216024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6031365">
            <a:off x="3326355" y="4328298"/>
            <a:ext cx="423568" cy="216024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 rot="16031365">
            <a:off x="3130841" y="5552434"/>
            <a:ext cx="423568" cy="216024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656406" y="6381328"/>
            <a:ext cx="423568" cy="216024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5519284" y="4653136"/>
            <a:ext cx="24370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Organes digestifs  2</a:t>
            </a: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4499992" y="1892517"/>
            <a:ext cx="2318101" cy="45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2"/>
                </a:solidFill>
              </a:rPr>
              <a:t>Larynx 3</a:t>
            </a:r>
          </a:p>
        </p:txBody>
      </p:sp>
    </p:spTree>
    <p:extLst>
      <p:ext uri="{BB962C8B-B14F-4D97-AF65-F5344CB8AC3E}">
        <p14:creationId xmlns:p14="http://schemas.microsoft.com/office/powerpoint/2010/main" val="393482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2699792" y="1700808"/>
            <a:ext cx="3672408" cy="339657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03708" y="260648"/>
            <a:ext cx="2664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R1 Poumons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28599" y="4725144"/>
            <a:ext cx="3160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R2 Cœur vaisseaux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28184" y="4797152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R3 Larynx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16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27784" y="358521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Thorax</a:t>
            </a:r>
          </a:p>
        </p:txBody>
      </p:sp>
    </p:spTree>
    <p:extLst>
      <p:ext uri="{BB962C8B-B14F-4D97-AF65-F5344CB8AC3E}">
        <p14:creationId xmlns:p14="http://schemas.microsoft.com/office/powerpoint/2010/main" val="400048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51520" y="1412776"/>
            <a:ext cx="3946318" cy="4549872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52" y="1196752"/>
            <a:ext cx="4542843" cy="4824536"/>
          </a:xfrm>
        </p:spPr>
      </p:pic>
    </p:spTree>
    <p:extLst>
      <p:ext uri="{BB962C8B-B14F-4D97-AF65-F5344CB8AC3E}">
        <p14:creationId xmlns:p14="http://schemas.microsoft.com/office/powerpoint/2010/main" val="5596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55621"/>
            <a:ext cx="3456384" cy="518009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3237"/>
            <a:ext cx="3456384" cy="51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8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Uterus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64" y="2891547"/>
            <a:ext cx="2903472" cy="194326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20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rayon 1</a:t>
            </a:r>
            <a:br>
              <a:rPr lang="fr-FR" dirty="0"/>
            </a:br>
            <a:r>
              <a:rPr lang="fr-FR" dirty="0"/>
              <a:t>Volonté Pouvoir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Dessein, impulsion à créer, à évoluer</a:t>
            </a:r>
          </a:p>
          <a:p>
            <a:r>
              <a:rPr lang="fr-FR" dirty="0"/>
              <a:t>Synthèse</a:t>
            </a:r>
          </a:p>
          <a:p>
            <a:r>
              <a:rPr lang="fr-FR" dirty="0"/>
              <a:t>Destruction, sacrifice de la forme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275856" y="3789040"/>
            <a:ext cx="2232248" cy="2160240"/>
            <a:chOff x="3275856" y="3789040"/>
            <a:chExt cx="2232248" cy="2160240"/>
          </a:xfrm>
        </p:grpSpPr>
        <p:sp>
          <p:nvSpPr>
            <p:cNvPr id="4" name="Ellipse 3"/>
            <p:cNvSpPr/>
            <p:nvPr/>
          </p:nvSpPr>
          <p:spPr>
            <a:xfrm>
              <a:off x="3275856" y="3789040"/>
              <a:ext cx="2232248" cy="21602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4319992" y="476116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37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7528" y="2755192"/>
            <a:ext cx="181054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Cœur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20</a:t>
            </a:fld>
            <a:endParaRPr lang="fr-FR" dirty="0"/>
          </a:p>
        </p:txBody>
      </p:sp>
      <p:sp>
        <p:nvSpPr>
          <p:cNvPr id="10" name="Forme libre 9"/>
          <p:cNvSpPr/>
          <p:nvPr/>
        </p:nvSpPr>
        <p:spPr>
          <a:xfrm>
            <a:off x="3468732" y="836712"/>
            <a:ext cx="959252" cy="944963"/>
          </a:xfrm>
          <a:custGeom>
            <a:avLst/>
            <a:gdLst>
              <a:gd name="connsiteX0" fmla="*/ 959252 w 959252"/>
              <a:gd name="connsiteY0" fmla="*/ 211091 h 1157775"/>
              <a:gd name="connsiteX1" fmla="*/ 517124 w 959252"/>
              <a:gd name="connsiteY1" fmla="*/ 76 h 1157775"/>
              <a:gd name="connsiteX2" fmla="*/ 74997 w 959252"/>
              <a:gd name="connsiteY2" fmla="*/ 231188 h 1157775"/>
              <a:gd name="connsiteX3" fmla="*/ 4658 w 959252"/>
              <a:gd name="connsiteY3" fmla="*/ 673315 h 1157775"/>
              <a:gd name="connsiteX4" fmla="*/ 125239 w 959252"/>
              <a:gd name="connsiteY4" fmla="*/ 984814 h 1157775"/>
              <a:gd name="connsiteX5" fmla="*/ 426689 w 959252"/>
              <a:gd name="connsiteY5" fmla="*/ 1155636 h 1157775"/>
              <a:gd name="connsiteX6" fmla="*/ 828623 w 959252"/>
              <a:gd name="connsiteY6" fmla="*/ 1085298 h 1157775"/>
              <a:gd name="connsiteX7" fmla="*/ 828623 w 959252"/>
              <a:gd name="connsiteY7" fmla="*/ 1085298 h 11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252" h="1157775">
                <a:moveTo>
                  <a:pt x="959252" y="211091"/>
                </a:moveTo>
                <a:cubicBezTo>
                  <a:pt x="811876" y="103909"/>
                  <a:pt x="664500" y="-3273"/>
                  <a:pt x="517124" y="76"/>
                </a:cubicBezTo>
                <a:cubicBezTo>
                  <a:pt x="369748" y="3425"/>
                  <a:pt x="160408" y="118982"/>
                  <a:pt x="74997" y="231188"/>
                </a:cubicBezTo>
                <a:cubicBezTo>
                  <a:pt x="-10414" y="343394"/>
                  <a:pt x="-3716" y="547711"/>
                  <a:pt x="4658" y="673315"/>
                </a:cubicBezTo>
                <a:cubicBezTo>
                  <a:pt x="13032" y="798919"/>
                  <a:pt x="54900" y="904427"/>
                  <a:pt x="125239" y="984814"/>
                </a:cubicBezTo>
                <a:cubicBezTo>
                  <a:pt x="195577" y="1065201"/>
                  <a:pt x="309458" y="1138889"/>
                  <a:pt x="426689" y="1155636"/>
                </a:cubicBezTo>
                <a:cubicBezTo>
                  <a:pt x="543920" y="1172383"/>
                  <a:pt x="828623" y="1085298"/>
                  <a:pt x="828623" y="1085298"/>
                </a:cubicBezTo>
                <a:lnTo>
                  <a:pt x="828623" y="108529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644439" y="1877997"/>
            <a:ext cx="834013" cy="4431323"/>
          </a:xfrm>
          <a:custGeom>
            <a:avLst/>
            <a:gdLst>
              <a:gd name="connsiteX0" fmla="*/ 150725 w 834013"/>
              <a:gd name="connsiteY0" fmla="*/ 0 h 4431323"/>
              <a:gd name="connsiteX1" fmla="*/ 331596 w 834013"/>
              <a:gd name="connsiteY1" fmla="*/ 371789 h 4431323"/>
              <a:gd name="connsiteX2" fmla="*/ 0 w 834013"/>
              <a:gd name="connsiteY2" fmla="*/ 1145512 h 4431323"/>
              <a:gd name="connsiteX3" fmla="*/ 40194 w 834013"/>
              <a:gd name="connsiteY3" fmla="*/ 1768510 h 4431323"/>
              <a:gd name="connsiteX4" fmla="*/ 452176 w 834013"/>
              <a:gd name="connsiteY4" fmla="*/ 2652765 h 4431323"/>
              <a:gd name="connsiteX5" fmla="*/ 30145 w 834013"/>
              <a:gd name="connsiteY5" fmla="*/ 3727939 h 4431323"/>
              <a:gd name="connsiteX6" fmla="*/ 211016 w 834013"/>
              <a:gd name="connsiteY6" fmla="*/ 4310743 h 4431323"/>
              <a:gd name="connsiteX7" fmla="*/ 834013 w 834013"/>
              <a:gd name="connsiteY7" fmla="*/ 4431323 h 44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013" h="4431323">
                <a:moveTo>
                  <a:pt x="150725" y="0"/>
                </a:moveTo>
                <a:cubicBezTo>
                  <a:pt x="253721" y="90435"/>
                  <a:pt x="356717" y="180870"/>
                  <a:pt x="331596" y="371789"/>
                </a:cubicBezTo>
                <a:cubicBezTo>
                  <a:pt x="306475" y="562708"/>
                  <a:pt x="48567" y="912725"/>
                  <a:pt x="0" y="1145512"/>
                </a:cubicBezTo>
                <a:cubicBezTo>
                  <a:pt x="-48567" y="1378299"/>
                  <a:pt x="-35169" y="1517301"/>
                  <a:pt x="40194" y="1768510"/>
                </a:cubicBezTo>
                <a:cubicBezTo>
                  <a:pt x="115557" y="2019719"/>
                  <a:pt x="453851" y="2326194"/>
                  <a:pt x="452176" y="2652765"/>
                </a:cubicBezTo>
                <a:cubicBezTo>
                  <a:pt x="450501" y="2979337"/>
                  <a:pt x="70338" y="3451609"/>
                  <a:pt x="30145" y="3727939"/>
                </a:cubicBezTo>
                <a:cubicBezTo>
                  <a:pt x="-10048" y="4004269"/>
                  <a:pt x="77038" y="4193512"/>
                  <a:pt x="211016" y="4310743"/>
                </a:cubicBezTo>
                <a:cubicBezTo>
                  <a:pt x="344994" y="4427974"/>
                  <a:pt x="589503" y="4429648"/>
                  <a:pt x="834013" y="4431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872430" y="1268760"/>
            <a:ext cx="288032" cy="300406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478451" y="2729456"/>
            <a:ext cx="489077" cy="627536"/>
          </a:xfrm>
          <a:prstGeom prst="ellipse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Triangle isocèle 14"/>
          <p:cNvSpPr/>
          <p:nvPr/>
        </p:nvSpPr>
        <p:spPr>
          <a:xfrm rot="20394822">
            <a:off x="3719495" y="2819960"/>
            <a:ext cx="628955" cy="869070"/>
          </a:xfrm>
          <a:prstGeom prst="triangle">
            <a:avLst>
              <a:gd name="adj" fmla="val 8393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riangle isocèle 15"/>
          <p:cNvSpPr/>
          <p:nvPr/>
        </p:nvSpPr>
        <p:spPr>
          <a:xfrm rot="9516327">
            <a:off x="4258760" y="3915315"/>
            <a:ext cx="628955" cy="869070"/>
          </a:xfrm>
          <a:prstGeom prst="triangle">
            <a:avLst>
              <a:gd name="adj" fmla="val 8393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715501" y="4501634"/>
            <a:ext cx="813113" cy="811948"/>
          </a:xfrm>
          <a:prstGeom prst="ellipse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riangle isocèle 17"/>
          <p:cNvSpPr/>
          <p:nvPr/>
        </p:nvSpPr>
        <p:spPr>
          <a:xfrm rot="10800000">
            <a:off x="4103770" y="5457598"/>
            <a:ext cx="789257" cy="72008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0800000">
            <a:off x="4103770" y="2001214"/>
            <a:ext cx="243297" cy="23682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584398" y="404664"/>
            <a:ext cx="423568" cy="216024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13046" y="1277144"/>
            <a:ext cx="59384" cy="636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088454" y="1556792"/>
            <a:ext cx="84493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20502" y="980728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Diencéphale 2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448494" y="3284984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B050"/>
                </a:solidFill>
              </a:rPr>
              <a:t>Poumons 1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726182" y="3845107"/>
            <a:ext cx="18105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B050"/>
                </a:solidFill>
              </a:rPr>
              <a:t>Rein 1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918194" y="5529606"/>
            <a:ext cx="2318101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2"/>
                </a:solidFill>
              </a:rPr>
              <a:t>Organes sexuels 3</a:t>
            </a: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3080342" y="3063214"/>
            <a:ext cx="3168352" cy="115787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 rot="16031365">
            <a:off x="3182339" y="2103933"/>
            <a:ext cx="423568" cy="216024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16031365">
            <a:off x="2966315" y="3104162"/>
            <a:ext cx="423568" cy="216024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6031365">
            <a:off x="3326355" y="4328298"/>
            <a:ext cx="423568" cy="216024"/>
          </a:xfrm>
          <a:prstGeom prst="ellipse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 rot="16031365">
            <a:off x="3130841" y="5552434"/>
            <a:ext cx="423568" cy="216024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656406" y="6381328"/>
            <a:ext cx="423568" cy="216024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5519284" y="4653136"/>
            <a:ext cx="24370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Organes digestifs  2</a:t>
            </a: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4499992" y="1892517"/>
            <a:ext cx="2318101" cy="45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2"/>
                </a:solidFill>
              </a:rPr>
              <a:t>Larynx 3</a:t>
            </a:r>
          </a:p>
        </p:txBody>
      </p:sp>
    </p:spTree>
    <p:extLst>
      <p:ext uri="{BB962C8B-B14F-4D97-AF65-F5344CB8AC3E}">
        <p14:creationId xmlns:p14="http://schemas.microsoft.com/office/powerpoint/2010/main" val="418276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2699792" y="1700808"/>
            <a:ext cx="3672408" cy="339657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636" y="56087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R1 Yeux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08520" y="4409817"/>
            <a:ext cx="3160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R2 Glandes endocrines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00192" y="4437112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R3 Cerveau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21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27784" y="358521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Tête</a:t>
            </a:r>
          </a:p>
        </p:txBody>
      </p:sp>
    </p:spTree>
    <p:extLst>
      <p:ext uri="{BB962C8B-B14F-4D97-AF65-F5344CB8AC3E}">
        <p14:creationId xmlns:p14="http://schemas.microsoft.com/office/powerpoint/2010/main" val="4186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>
          <a:xfrm>
            <a:off x="1115616" y="620688"/>
            <a:ext cx="3672410" cy="49325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 flipH="1">
            <a:off x="4283968" y="656692"/>
            <a:ext cx="3744416" cy="49325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053891" y="4621697"/>
            <a:ext cx="86437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355976" y="4509120"/>
            <a:ext cx="283980" cy="8195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393866" y="1447756"/>
            <a:ext cx="283980" cy="81956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275856" y="2132856"/>
            <a:ext cx="2520000" cy="25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Thalamus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419872" y="3933056"/>
            <a:ext cx="2232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419732" y="2852936"/>
            <a:ext cx="2232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/>
          <p:nvPr/>
        </p:nvCxnSpPr>
        <p:spPr>
          <a:xfrm rot="16200000" flipH="1">
            <a:off x="3167844" y="5481230"/>
            <a:ext cx="1944214" cy="144013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/>
          <p:nvPr/>
        </p:nvCxnSpPr>
        <p:spPr>
          <a:xfrm rot="5400000">
            <a:off x="3886878" y="5482276"/>
            <a:ext cx="1944216" cy="141920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9568" y="2348880"/>
            <a:ext cx="1882552" cy="4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/>
              <a:t>Epithalamus</a:t>
            </a:r>
            <a:endParaRPr lang="fr-FR" sz="2000" dirty="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635896" y="3976465"/>
            <a:ext cx="1882552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Hypothalamus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5076056" y="4688580"/>
            <a:ext cx="188255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Hypophyse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816128" y="1467181"/>
            <a:ext cx="188255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Epiphyse</a:t>
            </a:r>
          </a:p>
        </p:txBody>
      </p:sp>
      <p:sp>
        <p:nvSpPr>
          <p:cNvPr id="28" name="Ellipse 27"/>
          <p:cNvSpPr/>
          <p:nvPr/>
        </p:nvSpPr>
        <p:spPr>
          <a:xfrm>
            <a:off x="4142046" y="2145572"/>
            <a:ext cx="789994" cy="2033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5047456" y="1960241"/>
            <a:ext cx="298092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Cellules pyramidales</a:t>
            </a:r>
          </a:p>
        </p:txBody>
      </p:sp>
    </p:spTree>
    <p:extLst>
      <p:ext uri="{BB962C8B-B14F-4D97-AF65-F5344CB8AC3E}">
        <p14:creationId xmlns:p14="http://schemas.microsoft.com/office/powerpoint/2010/main" val="51620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3492120" y="764704"/>
            <a:ext cx="2160000" cy="2160000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636" y="34485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R1 Yeux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95537" y="2237963"/>
            <a:ext cx="272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R2 Glandes endocrines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52120" y="220486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R3 Cerveau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23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39952" y="162880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R1 Tête</a:t>
            </a:r>
          </a:p>
        </p:txBody>
      </p:sp>
      <p:sp>
        <p:nvSpPr>
          <p:cNvPr id="10" name="Triangle isocèle 9"/>
          <p:cNvSpPr/>
          <p:nvPr/>
        </p:nvSpPr>
        <p:spPr>
          <a:xfrm>
            <a:off x="3275856" y="2564904"/>
            <a:ext cx="2556164" cy="2633859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1619672" y="3600018"/>
            <a:ext cx="2160000" cy="2160000"/>
          </a:xfrm>
          <a:prstGeom prst="triangl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11"/>
          <p:cNvSpPr txBox="1"/>
          <p:nvPr/>
        </p:nvSpPr>
        <p:spPr>
          <a:xfrm>
            <a:off x="1403648" y="321297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R1 Poumons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5271011"/>
            <a:ext cx="193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R2 Cœur vaisseaux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3965" y="5334307"/>
            <a:ext cx="147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R3 Larynx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015736" y="4653136"/>
            <a:ext cx="140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R2 Thorax</a:t>
            </a:r>
          </a:p>
        </p:txBody>
      </p:sp>
      <p:sp>
        <p:nvSpPr>
          <p:cNvPr id="17" name="Triangle isocèle 16"/>
          <p:cNvSpPr/>
          <p:nvPr/>
        </p:nvSpPr>
        <p:spPr>
          <a:xfrm>
            <a:off x="5364088" y="3645264"/>
            <a:ext cx="2160000" cy="2160000"/>
          </a:xfrm>
          <a:prstGeom prst="triangl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ZoneTexte 17"/>
          <p:cNvSpPr txBox="1"/>
          <p:nvPr/>
        </p:nvSpPr>
        <p:spPr>
          <a:xfrm>
            <a:off x="4644008" y="324025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R1 Reins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44008" y="5325015"/>
            <a:ext cx="1915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R2 Organes de la digestion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36296" y="5334307"/>
            <a:ext cx="215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R3 Organes sexuels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80112" y="458112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R3 Abdomen</a:t>
            </a:r>
          </a:p>
        </p:txBody>
      </p:sp>
    </p:spTree>
    <p:extLst>
      <p:ext uri="{BB962C8B-B14F-4D97-AF65-F5344CB8AC3E}">
        <p14:creationId xmlns:p14="http://schemas.microsoft.com/office/powerpoint/2010/main" val="62755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2087794" y="1629120"/>
            <a:ext cx="2880320" cy="288000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79712" y="332656"/>
            <a:ext cx="309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R1 Mental Poumon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6" y="4664749"/>
            <a:ext cx="22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R2 Corps de désir</a:t>
            </a: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Foie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3968" y="4739660"/>
            <a:ext cx="2731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R3 Corps éthérique</a:t>
            </a: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Reins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24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436096" y="33265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Inhalation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Interlude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Expiration </a:t>
            </a:r>
          </a:p>
        </p:txBody>
      </p:sp>
      <p:sp>
        <p:nvSpPr>
          <p:cNvPr id="11" name="Accolade ouvrante 10"/>
          <p:cNvSpPr/>
          <p:nvPr/>
        </p:nvSpPr>
        <p:spPr>
          <a:xfrm>
            <a:off x="5148064" y="476672"/>
            <a:ext cx="216024" cy="96265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75855" y="518099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Absorption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Assimilation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Elimination </a:t>
            </a:r>
          </a:p>
        </p:txBody>
      </p:sp>
      <p:sp>
        <p:nvSpPr>
          <p:cNvPr id="13" name="Accolade ouvrante 12"/>
          <p:cNvSpPr/>
          <p:nvPr/>
        </p:nvSpPr>
        <p:spPr>
          <a:xfrm>
            <a:off x="2187823" y="5295567"/>
            <a:ext cx="216024" cy="102536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876256" y="515719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Absorption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Transformation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Transmission </a:t>
            </a:r>
          </a:p>
        </p:txBody>
      </p:sp>
      <p:sp>
        <p:nvSpPr>
          <p:cNvPr id="16" name="Accolade ouvrante 15"/>
          <p:cNvSpPr/>
          <p:nvPr/>
        </p:nvSpPr>
        <p:spPr>
          <a:xfrm>
            <a:off x="6588224" y="5271760"/>
            <a:ext cx="288032" cy="95626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6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Corps éthérique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s’exprime par trois grands systèmes de rayon 2 :</a:t>
            </a:r>
          </a:p>
          <a:p>
            <a:pPr lvl="1"/>
            <a:r>
              <a:rPr lang="fr-FR" dirty="0"/>
              <a:t>Le système nerveux</a:t>
            </a:r>
          </a:p>
          <a:p>
            <a:pPr lvl="1"/>
            <a:r>
              <a:rPr lang="fr-FR" dirty="0"/>
              <a:t>Le système cardiovasculaire</a:t>
            </a:r>
          </a:p>
          <a:p>
            <a:pPr lvl="1"/>
            <a:r>
              <a:rPr lang="fr-FR" dirty="0"/>
              <a:t>Le système glandulaire</a:t>
            </a:r>
          </a:p>
          <a:p>
            <a:r>
              <a:rPr lang="fr-FR" dirty="0"/>
              <a:t>Ces trois systèmes expriment l’état des centres c’est-à-dire </a:t>
            </a:r>
            <a:r>
              <a:rPr lang="fr-FR"/>
              <a:t>la conscience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86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3184"/>
            <a:ext cx="6408712" cy="65722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8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24" y="172841"/>
            <a:ext cx="5950704" cy="671254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51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Système nerveux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28</a:t>
            </a:fld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>
            <a:off x="3433687" y="2708920"/>
            <a:ext cx="2196174" cy="201622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99792" y="1412776"/>
            <a:ext cx="3528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R1 les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Nadis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Vie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6" y="4880773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R2 les Nerfs</a:t>
            </a: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Qualité, âme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495568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R3 glandes endocrines</a:t>
            </a: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Energie </a:t>
            </a:r>
          </a:p>
        </p:txBody>
      </p:sp>
    </p:spTree>
    <p:extLst>
      <p:ext uri="{BB962C8B-B14F-4D97-AF65-F5344CB8AC3E}">
        <p14:creationId xmlns:p14="http://schemas.microsoft.com/office/powerpoint/2010/main" val="343936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circulation sanguine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Décrit la vie pulsatile de l’âme</a:t>
            </a:r>
          </a:p>
          <a:p>
            <a:r>
              <a:rPr lang="fr-FR" dirty="0"/>
              <a:t>Révèle ce qui est nécessaire :</a:t>
            </a:r>
          </a:p>
          <a:p>
            <a:pPr lvl="1"/>
            <a:r>
              <a:rPr lang="fr-FR" dirty="0"/>
              <a:t>libre circulation</a:t>
            </a:r>
          </a:p>
          <a:p>
            <a:pPr lvl="1"/>
            <a:r>
              <a:rPr lang="fr-FR" dirty="0"/>
              <a:t>Libre partage</a:t>
            </a:r>
          </a:p>
          <a:p>
            <a:pPr lvl="1"/>
            <a:r>
              <a:rPr lang="fr-FR" dirty="0"/>
              <a:t>Libre échange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87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R1 en Biologie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Synthèse, Programme</a:t>
            </a:r>
          </a:p>
          <a:p>
            <a:r>
              <a:rPr lang="fr-FR" dirty="0"/>
              <a:t>Vitalité, Dynamisme</a:t>
            </a:r>
          </a:p>
          <a:p>
            <a:r>
              <a:rPr lang="fr-FR" dirty="0"/>
              <a:t>Destruction de la forme</a:t>
            </a:r>
          </a:p>
          <a:p>
            <a:r>
              <a:rPr lang="fr-FR" dirty="0"/>
              <a:t>Purification, libération</a:t>
            </a:r>
          </a:p>
          <a:p>
            <a:r>
              <a:rPr lang="fr-FR" dirty="0"/>
              <a:t>Organisation (lien avec le rayon 7)</a:t>
            </a:r>
          </a:p>
          <a:p>
            <a:r>
              <a:rPr lang="fr-FR" dirty="0"/>
              <a:t>Organes pleins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25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Globules rouges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7" y="1254814"/>
            <a:ext cx="7175663" cy="519852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61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lois majeures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Volonté de vivre</a:t>
            </a:r>
          </a:p>
          <a:p>
            <a:r>
              <a:rPr lang="fr-FR" dirty="0"/>
              <a:t>Egalité du rythme</a:t>
            </a:r>
          </a:p>
          <a:p>
            <a:r>
              <a:rPr lang="fr-FR" dirty="0"/>
              <a:t>Activité, </a:t>
            </a:r>
            <a:r>
              <a:rPr lang="fr-FR" dirty="0" err="1"/>
              <a:t>cristalisation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0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Sauvé par le sang du Christ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32</a:t>
            </a:fld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>
            <a:off x="3433687" y="2708920"/>
            <a:ext cx="2196174" cy="201622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99792" y="1412776"/>
            <a:ext cx="3528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R1 Centre coronal</a:t>
            </a: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Glande pinéale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6" y="4880773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R2 Centre Alta Major</a:t>
            </a: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Glande carotide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76056" y="495568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R3 Centre Frontal</a:t>
            </a:r>
          </a:p>
          <a:p>
            <a:pPr algn="ctr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Corps pituitaire</a:t>
            </a:r>
          </a:p>
        </p:txBody>
      </p:sp>
    </p:spTree>
    <p:extLst>
      <p:ext uri="{BB962C8B-B14F-4D97-AF65-F5344CB8AC3E}">
        <p14:creationId xmlns:p14="http://schemas.microsoft.com/office/powerpoint/2010/main" val="146627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56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Rayon 2</a:t>
            </a:r>
            <a:br>
              <a:rPr lang="fr-FR" dirty="0"/>
            </a:br>
            <a:r>
              <a:rPr lang="fr-FR" dirty="0"/>
              <a:t>Amour Sagesse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Attraction, construction, conscience</a:t>
            </a:r>
          </a:p>
          <a:p>
            <a:r>
              <a:rPr lang="fr-FR" dirty="0"/>
              <a:t>Volonté d’unification</a:t>
            </a:r>
          </a:p>
          <a:p>
            <a:r>
              <a:rPr lang="fr-FR" dirty="0" err="1"/>
              <a:t>Inclusivité</a:t>
            </a:r>
            <a:r>
              <a:rPr lang="fr-FR" dirty="0"/>
              <a:t>, cohésion, énergie de groupe</a:t>
            </a:r>
          </a:p>
          <a:p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419872" y="3861048"/>
            <a:ext cx="2304256" cy="2304256"/>
            <a:chOff x="3203848" y="3717032"/>
            <a:chExt cx="2304256" cy="2304256"/>
          </a:xfrm>
        </p:grpSpPr>
        <p:sp>
          <p:nvSpPr>
            <p:cNvPr id="6" name="Rectangle 5"/>
            <p:cNvSpPr/>
            <p:nvPr/>
          </p:nvSpPr>
          <p:spPr>
            <a:xfrm>
              <a:off x="4211960" y="3717032"/>
              <a:ext cx="288032" cy="23042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4211960" y="3645025"/>
              <a:ext cx="288032" cy="23042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90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R2 en Biologie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Intégration</a:t>
            </a:r>
          </a:p>
          <a:p>
            <a:r>
              <a:rPr lang="fr-FR" dirty="0"/>
              <a:t>Echange, solidarité</a:t>
            </a:r>
          </a:p>
          <a:p>
            <a:r>
              <a:rPr lang="fr-FR" dirty="0"/>
              <a:t>Croissance</a:t>
            </a:r>
          </a:p>
          <a:p>
            <a:r>
              <a:rPr lang="fr-FR" dirty="0"/>
              <a:t>Equilibre</a:t>
            </a:r>
          </a:p>
          <a:p>
            <a:r>
              <a:rPr lang="fr-FR" dirty="0"/>
              <a:t>Sensibilité, Mémoire</a:t>
            </a:r>
          </a:p>
          <a:p>
            <a:r>
              <a:rPr lang="fr-FR" dirty="0"/>
              <a:t>Organes creux, en réseau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88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Rayon 3</a:t>
            </a:r>
            <a:br>
              <a:rPr lang="fr-FR" dirty="0"/>
            </a:br>
            <a:r>
              <a:rPr lang="fr-FR" dirty="0"/>
              <a:t>Intelligence active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Créativité, </a:t>
            </a:r>
          </a:p>
          <a:p>
            <a:r>
              <a:rPr lang="fr-FR" dirty="0"/>
              <a:t>Adaptabilité,</a:t>
            </a:r>
          </a:p>
          <a:p>
            <a:r>
              <a:rPr lang="fr-FR" dirty="0"/>
              <a:t>Architecte de l’Univers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riangle isocèle 3"/>
          <p:cNvSpPr/>
          <p:nvPr/>
        </p:nvSpPr>
        <p:spPr>
          <a:xfrm>
            <a:off x="3203848" y="3645024"/>
            <a:ext cx="2448272" cy="2232248"/>
          </a:xfrm>
          <a:prstGeom prst="triangle">
            <a:avLst/>
          </a:prstGeom>
          <a:noFill/>
          <a:ln w="76200">
            <a:solidFill>
              <a:srgbClr val="28A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62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R3 en Biologie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Différenciation, diversité</a:t>
            </a:r>
          </a:p>
          <a:p>
            <a:r>
              <a:rPr lang="fr-FR" dirty="0"/>
              <a:t>Force de limitation</a:t>
            </a:r>
          </a:p>
          <a:p>
            <a:r>
              <a:rPr lang="fr-FR" dirty="0"/>
              <a:t>Friction</a:t>
            </a:r>
          </a:p>
          <a:p>
            <a:r>
              <a:rPr lang="fr-FR" dirty="0"/>
              <a:t>Séparation</a:t>
            </a:r>
          </a:p>
          <a:p>
            <a:r>
              <a:rPr lang="fr-FR" dirty="0"/>
              <a:t>Organes créateurs de formes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70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2843808" y="2277232"/>
            <a:ext cx="3240000" cy="324000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776" y="312883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Rayon 1 : énergie de programmation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08520" y="4377298"/>
            <a:ext cx="3160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Rayon 2 : énergie de cohésion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28577" y="4377298"/>
            <a:ext cx="3451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Rayon 3 : énergie de concrétisation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45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3707904" y="2132856"/>
            <a:ext cx="1620000" cy="162000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3DCB-C4F4-4930-BF60-4A7679263CC8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996056" y="548800"/>
            <a:ext cx="1080000" cy="10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419872" y="3896872"/>
            <a:ext cx="2232248" cy="140433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75856" y="4581128"/>
            <a:ext cx="2520280" cy="135976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35896" y="4653136"/>
            <a:ext cx="180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148064" y="664565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Esprit </a:t>
            </a:r>
          </a:p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Direction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602" y="66456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Tête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00464" y="267563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Lumière </a:t>
            </a:r>
          </a:p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Cohésion et Rythme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9002" y="267563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Thorax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00464" y="508518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Matière</a:t>
            </a:r>
          </a:p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Assimilation, élimination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69002" y="508518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Abdomen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99947" y="389115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Diaphragme</a:t>
            </a:r>
          </a:p>
        </p:txBody>
      </p:sp>
    </p:spTree>
    <p:extLst>
      <p:ext uri="{BB962C8B-B14F-4D97-AF65-F5344CB8AC3E}">
        <p14:creationId xmlns:p14="http://schemas.microsoft.com/office/powerpoint/2010/main" val="109870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453</Words>
  <Application>Microsoft Macintosh PowerPoint</Application>
  <PresentationFormat>Présentation à l'écran (4:3)</PresentationFormat>
  <Paragraphs>185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La sagesse du corps humain, hologramme cosmique, mise en lumière par les rayons des organes</vt:lpstr>
      <vt:lpstr>Le rayon 1 Volonté Pouvoir</vt:lpstr>
      <vt:lpstr>R1 en Biologie</vt:lpstr>
      <vt:lpstr>Rayon 2 Amour Sagesse</vt:lpstr>
      <vt:lpstr>R2 en Biologie</vt:lpstr>
      <vt:lpstr>Rayon 3 Intelligence active</vt:lpstr>
      <vt:lpstr>R3 en Biologie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Uterus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Corps éthérique</vt:lpstr>
      <vt:lpstr>Présentation PowerPoint</vt:lpstr>
      <vt:lpstr>Présentation PowerPoint</vt:lpstr>
      <vt:lpstr>Système nerveux</vt:lpstr>
      <vt:lpstr>La circulation sanguine</vt:lpstr>
      <vt:lpstr>Globules rouges</vt:lpstr>
      <vt:lpstr>Trois lois majeures de santé</vt:lpstr>
      <vt:lpstr>Sauvé par le sang du Christ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rayons, les simples et l’homéopathie : des résonnances guérissantes</dc:title>
  <dc:creator>Alain;Caroline</dc:creator>
  <cp:lastModifiedBy>Corinne Post</cp:lastModifiedBy>
  <cp:revision>181</cp:revision>
  <cp:lastPrinted>2019-06-11T18:04:12Z</cp:lastPrinted>
  <dcterms:created xsi:type="dcterms:W3CDTF">2018-12-03T19:45:54Z</dcterms:created>
  <dcterms:modified xsi:type="dcterms:W3CDTF">2019-06-22T13:44:29Z</dcterms:modified>
</cp:coreProperties>
</file>