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31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88" r:id="rId4"/>
    <p:sldId id="298" r:id="rId5"/>
    <p:sldId id="299" r:id="rId6"/>
    <p:sldId id="289" r:id="rId7"/>
    <p:sldId id="275" r:id="rId8"/>
    <p:sldId id="305" r:id="rId9"/>
    <p:sldId id="300" r:id="rId10"/>
    <p:sldId id="287" r:id="rId11"/>
    <p:sldId id="301" r:id="rId12"/>
    <p:sldId id="302" r:id="rId13"/>
    <p:sldId id="304" r:id="rId14"/>
    <p:sldId id="308" r:id="rId15"/>
    <p:sldId id="297" r:id="rId16"/>
    <p:sldId id="309" r:id="rId17"/>
    <p:sldId id="271" r:id="rId18"/>
    <p:sldId id="306" r:id="rId19"/>
    <p:sldId id="285" r:id="rId20"/>
    <p:sldId id="270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FF"/>
    <a:srgbClr val="400080"/>
    <a:srgbClr val="FFFF66"/>
    <a:srgbClr val="7A2CBA"/>
    <a:srgbClr val="C8268C"/>
    <a:srgbClr val="FF66FF"/>
    <a:srgbClr val="D9D9AF"/>
    <a:srgbClr val="B10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4948" autoAdjust="0"/>
  </p:normalViewPr>
  <p:slideViewPr>
    <p:cSldViewPr>
      <p:cViewPr>
        <p:scale>
          <a:sx n="103" d="100"/>
          <a:sy n="103" d="100"/>
        </p:scale>
        <p:origin x="-9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BEA68EFC-6690-6D48-BD29-C5CE9FB17E2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6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02878E54-DE90-FA48-8824-F7DC84B928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26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5E768F-1D6D-A044-A16E-EF45EEDB1504}" type="slidenum">
              <a:rPr lang="fr-FR" sz="1200"/>
              <a:pPr/>
              <a:t>1</a:t>
            </a:fld>
            <a:endParaRPr lang="fr-F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9E25929-AAAA-D24C-8E06-9354527E510D}" type="slidenum">
              <a:rPr lang="fr-FR" sz="1200"/>
              <a:pPr algn="r"/>
              <a:t>16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DCD0D7-9D3F-2446-B9A3-F851B4EE54B9}" type="slidenum">
              <a:rPr lang="fr-FR" sz="1200"/>
              <a:pPr/>
              <a:t>17</a:t>
            </a:fld>
            <a:endParaRPr lang="fr-FR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FDEE94-8D68-A44C-BA8C-E1DA2F472FD9}" type="slidenum">
              <a:rPr lang="fr-FR" sz="1200"/>
              <a:pPr/>
              <a:t>18</a:t>
            </a:fld>
            <a:endParaRPr lang="fr-FR" sz="12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88442A-B0C0-3A4E-98F1-9CF8663252CC}" type="slidenum">
              <a:rPr lang="fr-FR" sz="1200"/>
              <a:pPr/>
              <a:t>19</a:t>
            </a:fld>
            <a:endParaRPr lang="fr-FR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AB54B9-BBC0-1F47-A742-E151904EA2D8}" type="slidenum">
              <a:rPr lang="fr-FR" sz="1200"/>
              <a:pPr/>
              <a:t>20</a:t>
            </a:fld>
            <a:endParaRPr lang="fr-FR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1BF33-CCF3-8045-9CC4-3685BF8DD764}" type="slidenum">
              <a:rPr lang="fr-FR" sz="1200"/>
              <a:pPr/>
              <a:t>2</a:t>
            </a:fld>
            <a:endParaRPr lang="fr-FR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ECC719-2ED9-1B4B-99D4-CC5A021F1C98}" type="slidenum">
              <a:rPr lang="fr-FR" sz="1200"/>
              <a:pPr/>
              <a:t>3</a:t>
            </a:fld>
            <a:endParaRPr lang="fr-FR" sz="120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BF2E59-2CB0-F54C-9510-0B08755951C8}" type="slidenum">
              <a:rPr lang="fr-FR" sz="1200"/>
              <a:pPr/>
              <a:t>4</a:t>
            </a:fld>
            <a:endParaRPr lang="fr-FR" sz="120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99D701A-C100-9442-9382-A87C4040573F}" type="slidenum">
              <a:rPr lang="fr-FR" sz="1200"/>
              <a:pPr/>
              <a:t>5</a:t>
            </a:fld>
            <a:endParaRPr lang="fr-FR" sz="120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740870-D47D-A744-9660-D38D18556AC6}" type="slidenum">
              <a:rPr lang="fr-FR" sz="1200"/>
              <a:pPr/>
              <a:t>7</a:t>
            </a:fld>
            <a:endParaRPr lang="fr-FR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7A5EEC2-C39B-624C-8B2F-AA1A4EBAF726}" type="slidenum">
              <a:rPr lang="fr-FR" sz="1200"/>
              <a:pPr/>
              <a:t>9</a:t>
            </a:fld>
            <a:endParaRPr lang="fr-FR" sz="1200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3C5BA7-D251-7A48-BD96-B4C903768BA8}" type="slidenum">
              <a:rPr lang="fr-FR" sz="1200"/>
              <a:pPr/>
              <a:t>10</a:t>
            </a:fld>
            <a:endParaRPr lang="fr-F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41D6D-0A6C-7E41-A0F4-ADF803070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A668A-4165-7945-A63C-F5E32FBFA2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32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09BA-3549-6A44-BA89-1187128794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63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40B2-A5DB-C14F-A8A8-67B8AB49AF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29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A7D2-1A4A-D348-AF3C-76D4540F85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1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70E2D-2302-A54A-A02E-7C98CDE124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7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1506-47B0-7847-87A7-D05880205F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6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9141-7292-1548-A891-5CB4F88D9E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3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2438-C81E-1B4E-AF9E-3B0DEFB36A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63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290D-E592-CD4E-A4A6-029682A6DD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64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0F6A-894C-A94A-B340-E338018F0E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97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F46DD60-317C-4A4F-A01C-CA79B92F96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89" r:id="rId2"/>
    <p:sldLayoutId id="2147484498" r:id="rId3"/>
    <p:sldLayoutId id="2147484490" r:id="rId4"/>
    <p:sldLayoutId id="2147484491" r:id="rId5"/>
    <p:sldLayoutId id="2147484492" r:id="rId6"/>
    <p:sldLayoutId id="2147484493" r:id="rId7"/>
    <p:sldLayoutId id="2147484494" r:id="rId8"/>
    <p:sldLayoutId id="2147484499" r:id="rId9"/>
    <p:sldLayoutId id="2147484495" r:id="rId10"/>
    <p:sldLayoutId id="214748449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ＭＳ Ｐゴシック" charset="0"/>
          <a:cs typeface="ＭＳ Ｐゴシック" charset="0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charset="0"/>
        <a:buChar char="*"/>
        <a:defRPr sz="4600" b="1">
          <a:solidFill>
            <a:schemeClr val="tx1"/>
          </a:solidFill>
          <a:latin typeface="Trebuchet MS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2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charset="0"/>
        <a:buChar char="*"/>
        <a:defRPr sz="14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-alcor.org/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508500"/>
            <a:ext cx="7632700" cy="1728788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sz="4000" dirty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>ASSEMBLEE </a:t>
            </a:r>
            <a:r>
              <a:rPr lang="fr-FR" sz="4000" dirty="0" smtClean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>GENERALE</a:t>
            </a:r>
            <a:r>
              <a:rPr lang="fr-FR" sz="4000" dirty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/>
            </a:r>
            <a:br>
              <a:rPr lang="fr-FR" sz="4000" dirty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</a:br>
            <a:r>
              <a:rPr lang="fr-FR" sz="4000" dirty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>samedi </a:t>
            </a:r>
            <a:r>
              <a:rPr lang="fr-FR" sz="4000" dirty="0" smtClean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>22 juin 2019</a:t>
            </a:r>
            <a:endParaRPr lang="fr-FR" sz="4000" dirty="0">
              <a:solidFill>
                <a:srgbClr val="18579B"/>
              </a:solidFill>
              <a:effectLst/>
              <a:latin typeface="Century Gothic"/>
              <a:ea typeface="+mj-ea"/>
              <a:cs typeface="Century Gothic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39552" y="2852936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  <a:cs typeface="Century Schoolbook"/>
              </a:rPr>
              <a:t>Bonjour à tous et bienvenue !</a:t>
            </a:r>
          </a:p>
        </p:txBody>
      </p:sp>
      <p:pic>
        <p:nvPicPr>
          <p:cNvPr id="15363" name="Image 1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51050" y="3357563"/>
            <a:ext cx="5562600" cy="8651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12700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rtlCol="0">
            <a:normAutofit/>
          </a:bodyPr>
          <a:lstStyle/>
          <a:p>
            <a:pPr indent="-27305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Wingdings" charset="0"/>
              <a:buNone/>
              <a:defRPr/>
            </a:pPr>
            <a:r>
              <a:rPr lang="fr-FR" sz="3600" b="1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Rapport FINANCIER</a:t>
            </a:r>
            <a:endParaRPr lang="fr-FR" sz="2300" b="1">
              <a:solidFill>
                <a:srgbClr val="C8268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+mn-ea"/>
              <a:cs typeface="+mn-cs"/>
            </a:endParaRPr>
          </a:p>
        </p:txBody>
      </p:sp>
      <p:pic>
        <p:nvPicPr>
          <p:cNvPr id="34818" name="Image 3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8" y="0"/>
            <a:ext cx="9180000" cy="225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1979712" y="3501008"/>
            <a:ext cx="504056" cy="0"/>
          </a:xfrm>
          <a:prstGeom prst="line">
            <a:avLst/>
          </a:prstGeom>
          <a:ln w="889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948264" y="620688"/>
            <a:ext cx="17193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COMPTES</a:t>
            </a:r>
          </a:p>
          <a:p>
            <a:r>
              <a:rPr lang="fr-FR" dirty="0" smtClean="0"/>
              <a:t>ALCOR</a:t>
            </a:r>
          </a:p>
          <a:p>
            <a:r>
              <a:rPr lang="fr-FR" dirty="0" smtClean="0"/>
              <a:t>2018</a:t>
            </a:r>
            <a:endParaRPr lang="fr-FR" dirty="0"/>
          </a:p>
        </p:txBody>
      </p:sp>
      <p:pic>
        <p:nvPicPr>
          <p:cNvPr id="3" name="Image 2" descr="Comptes201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t="9901" r="3735" b="8914"/>
          <a:stretch/>
        </p:blipFill>
        <p:spPr>
          <a:xfrm>
            <a:off x="467545" y="0"/>
            <a:ext cx="5987650" cy="683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8744449"/>
              </p:ext>
            </p:extLst>
          </p:nvPr>
        </p:nvGraphicFramePr>
        <p:xfrm>
          <a:off x="395536" y="332656"/>
          <a:ext cx="8496945" cy="656518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207041"/>
                <a:gridCol w="1029952"/>
                <a:gridCol w="1029952"/>
                <a:gridCol w="974859"/>
                <a:gridCol w="1085047"/>
                <a:gridCol w="1085047"/>
                <a:gridCol w="1085047"/>
              </a:tblGrid>
              <a:tr h="403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DEPENSES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2016 CHF</a:t>
                      </a:r>
                      <a:endParaRPr lang="de-DE" sz="1000" b="0" i="0" u="none" strike="noStrike" dirty="0">
                        <a:solidFill>
                          <a:srgbClr val="FFFFFF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i="1" u="none" strike="noStrike" dirty="0">
                          <a:effectLst/>
                        </a:rPr>
                        <a:t>2 016 € </a:t>
                      </a:r>
                      <a:endParaRPr lang="sk-SK" sz="1000" b="0" i="1" u="none" strike="noStrike" dirty="0">
                        <a:solidFill>
                          <a:srgbClr val="FFFFFF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CHF</a:t>
                      </a:r>
                      <a:endParaRPr lang="sk-SK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2017 €</a:t>
                      </a:r>
                      <a:endParaRPr lang="sk-SK" sz="10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 CHF</a:t>
                      </a:r>
                      <a:endParaRPr lang="sk-SK" sz="10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2018 €</a:t>
                      </a:r>
                      <a:endParaRPr lang="sk-SK" sz="10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ctr"/>
                </a:tc>
              </a:tr>
              <a:tr h="3881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Location, hébergement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u="none" strike="noStrike" dirty="0">
                          <a:effectLst/>
                        </a:rPr>
                        <a:t>4 622,79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i="1" u="none" strike="noStrike" dirty="0">
                          <a:effectLst/>
                        </a:rPr>
                        <a:t>4 313,11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2 769,48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2 369,10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2 423,41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sk-SK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145,18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smtClean="0">
                          <a:effectLst/>
                        </a:rPr>
                        <a:t>Le </a:t>
                      </a:r>
                      <a:r>
                        <a:rPr lang="fr-FR" sz="1100" u="none" strike="noStrike" dirty="0">
                          <a:effectLst/>
                        </a:rPr>
                        <a:t>Son </a:t>
                      </a:r>
                      <a:r>
                        <a:rPr lang="fr-FR" sz="1100" u="none" strike="noStrike" dirty="0" smtClean="0">
                          <a:effectLst/>
                        </a:rPr>
                        <a:t>Bleu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, Livrets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u="none" strike="noStrike" dirty="0">
                          <a:effectLst/>
                        </a:rPr>
                        <a:t>9 432,59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i="1" u="none" strike="noStrike" dirty="0">
                          <a:effectLst/>
                        </a:rPr>
                        <a:t>8 800,70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9801,6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8 384,60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7 409,75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6 559,04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3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Frais postaux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u="none" strike="noStrike">
                          <a:effectLst/>
                        </a:rPr>
                        <a:t>2 568,68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i="1" u="none" strike="noStrike" dirty="0">
                          <a:effectLst/>
                        </a:rPr>
                        <a:t>2 396,60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235,67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201,6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1 889,18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1 672,28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Site </a:t>
                      </a:r>
                      <a:r>
                        <a:rPr lang="fr-FR" sz="1100" u="none" strike="noStrike" dirty="0" smtClean="0">
                          <a:effectLst/>
                        </a:rPr>
                        <a:t>Internet (</a:t>
                      </a:r>
                      <a:r>
                        <a:rPr lang="fr-FR" sz="1100" u="none" strike="noStrike" baseline="0" dirty="0" smtClean="0">
                          <a:effectLst/>
                        </a:rPr>
                        <a:t>refonte nov.2018)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>
                          <a:effectLst/>
                        </a:rPr>
                        <a:t>1 593,98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i="1" u="none" strike="noStrike">
                          <a:effectLst/>
                        </a:rPr>
                        <a:t>1 487,20</a:t>
                      </a:r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748,16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640,00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1 941,28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1 718,40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Personnel extérieur (MH)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 dirty="0">
                          <a:effectLst/>
                        </a:rPr>
                        <a:t>1 329,03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i="1" u="none" strike="noStrike">
                          <a:effectLst/>
                        </a:rPr>
                        <a:t>1 240,00</a:t>
                      </a:r>
                      <a:endParaRPr lang="is-IS" sz="11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723,01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640,00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Honoraire comptable 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 dirty="0">
                          <a:effectLst/>
                        </a:rPr>
                        <a:t>405,00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i="1" u="none" strike="noStrike" dirty="0">
                          <a:effectLst/>
                        </a:rPr>
                        <a:t>377,87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fi-FI" sz="1100" b="0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524,30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464,11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Assurance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u="none" strike="noStrike">
                          <a:effectLst/>
                        </a:rPr>
                        <a:t>140,00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i="1" u="none" strike="noStrike" dirty="0">
                          <a:effectLst/>
                        </a:rPr>
                        <a:t>130,62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210,00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185,89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smtClean="0">
                          <a:effectLst/>
                        </a:rPr>
                        <a:t>Déplacement </a:t>
                      </a:r>
                      <a:r>
                        <a:rPr lang="fr-FR" sz="1100" u="none" strike="noStrike" dirty="0">
                          <a:effectLst/>
                        </a:rPr>
                        <a:t>animateurs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u="none" strike="noStrike" dirty="0">
                          <a:effectLst/>
                        </a:rPr>
                        <a:t>841,79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i="1" u="none" strike="noStrike" dirty="0">
                          <a:effectLst/>
                        </a:rPr>
                        <a:t>785,40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451,26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386,02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79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>
                          <a:effectLst/>
                        </a:rPr>
                        <a:t>Paiement déplacements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</a:rPr>
                        <a:t>929,65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i="1" u="none" strike="noStrike" dirty="0">
                          <a:effectLst/>
                        </a:rPr>
                        <a:t>867,37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339,61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290,51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is-IS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305,15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2 050,50</a:t>
                      </a: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Frais bancaires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u="none" strike="noStrike" dirty="0">
                          <a:effectLst/>
                        </a:rPr>
                        <a:t>418,65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uk-UA" sz="1100" i="1" u="none" strike="noStrike" dirty="0">
                          <a:effectLst/>
                        </a:rPr>
                        <a:t>390,61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419,49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358,85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395,14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349,77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10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ws Gothic MT"/>
                        </a:rPr>
                        <a:t>Impayé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93,52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ws Gothic MT"/>
                        </a:rPr>
                        <a:t>Don</a:t>
                      </a: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300,00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265,56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ws Gothic MT"/>
                        </a:rPr>
                        <a:t>INIPI </a:t>
                      </a:r>
                      <a:r>
                        <a:rPr lang="mr-IN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ws Gothic MT"/>
                        </a:rPr>
                        <a:t>–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News Gothic MT"/>
                        </a:rPr>
                        <a:t> conseil juridique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730,00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646,19</a:t>
                      </a:r>
                      <a:endParaRPr lang="uk-UA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smtClean="0">
                          <a:effectLst/>
                        </a:rPr>
                        <a:t>Sous Total dépenses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u="none" strike="noStrike" dirty="0">
                          <a:effectLst/>
                        </a:rPr>
                        <a:t>22 282,16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i="1" u="none" strike="noStrike" dirty="0">
                          <a:effectLst/>
                        </a:rPr>
                        <a:t>20 789,48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14 858,79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12 710,68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18 851,22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16 686,93</a:t>
                      </a:r>
                      <a:endParaRPr lang="cs-CZ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Virement interne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u="none" strike="noStrike" dirty="0">
                          <a:effectLst/>
                        </a:rPr>
                        <a:t>2 225,70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i="1" u="none" strike="noStrike" dirty="0">
                          <a:effectLst/>
                        </a:rPr>
                        <a:t>2 076,60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3 000,00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2 566,30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/>
                </a:tc>
              </a:tr>
              <a:tr h="4038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TOTAL DEPENSES</a:t>
                      </a:r>
                      <a:endParaRPr lang="fr-FR" sz="1200" b="1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699" marR="12699" marT="12701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u="none" strike="noStrike" dirty="0">
                          <a:effectLst/>
                        </a:rPr>
                        <a:t>24 507,86</a:t>
                      </a:r>
                      <a:endParaRPr lang="is-I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i="1" u="none" strike="noStrike" dirty="0">
                          <a:effectLst/>
                        </a:rPr>
                        <a:t>22 866,08</a:t>
                      </a:r>
                      <a:endParaRPr lang="is-I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699" marR="12699" marT="12701" marB="0" anchor="b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17 858,79</a:t>
                      </a:r>
                      <a:endParaRPr lang="is-I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15 276,96</a:t>
                      </a:r>
                      <a:endParaRPr lang="is-I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18 851,22</a:t>
                      </a:r>
                      <a:endParaRPr lang="is-I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rgbClr val="568D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16 686,93</a:t>
                      </a:r>
                      <a:endParaRPr lang="is-I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699" marR="12699" marT="12701" marB="0" anchor="b">
                    <a:solidFill>
                      <a:srgbClr val="568D1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19799"/>
              </p:ext>
            </p:extLst>
          </p:nvPr>
        </p:nvGraphicFramePr>
        <p:xfrm>
          <a:off x="107505" y="332657"/>
          <a:ext cx="8429850" cy="6381326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2296088"/>
                <a:gridCol w="1066145"/>
                <a:gridCol w="1066145"/>
                <a:gridCol w="1230168"/>
                <a:gridCol w="1066145"/>
                <a:gridCol w="908156"/>
                <a:gridCol w="797003"/>
              </a:tblGrid>
              <a:tr h="4707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RECETTES</a:t>
                      </a: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</a:rPr>
                        <a:t>2016 CHF</a:t>
                      </a:r>
                      <a:endParaRPr lang="de-DE" sz="1200" b="0" i="0" u="none" strike="noStrike" dirty="0">
                        <a:solidFill>
                          <a:srgbClr val="FFFFFF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i="1" u="none" strike="noStrike" dirty="0">
                          <a:effectLst/>
                        </a:rPr>
                        <a:t>2 016 € </a:t>
                      </a:r>
                      <a:endParaRPr lang="sk-SK" sz="1200" b="0" i="1" u="none" strike="noStrike" dirty="0">
                        <a:solidFill>
                          <a:srgbClr val="FFFFFF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CHF</a:t>
                      </a:r>
                      <a:endParaRPr lang="sk-SK" sz="12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2017 €</a:t>
                      </a:r>
                      <a:endParaRPr lang="sk-SK" sz="1200" b="0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 CHF</a:t>
                      </a:r>
                      <a:endParaRPr lang="sk-SK" sz="1200" b="0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2018 €</a:t>
                      </a:r>
                      <a:endParaRPr lang="sk-SK" sz="1200" b="0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Adhésions membres actifs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u="none" strike="noStrike" dirty="0">
                          <a:effectLst/>
                        </a:rPr>
                        <a:t>1 768,47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i="1" u="none" strike="noStrike">
                          <a:effectLst/>
                        </a:rPr>
                        <a:t>1 650,00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701,40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600,00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1 336,19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1 182,78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Adhésions renouvellement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u="none" strike="noStrike" dirty="0">
                          <a:effectLst/>
                        </a:rPr>
                        <a:t>7 461,52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i="1" u="none" strike="noStrike">
                          <a:effectLst/>
                        </a:rPr>
                        <a:t>6 961,67</a:t>
                      </a:r>
                      <a:endParaRPr lang="is-IS" sz="11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8 410,95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7 195,00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6 255,53</a:t>
                      </a:r>
                      <a:endParaRPr lang="is-I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5 537,34</a:t>
                      </a:r>
                    </a:p>
                  </a:txBody>
                  <a:tcPr marL="8113" marR="8113" marT="8111" marB="0" anchor="b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Adhésions nouvelles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u="none" strike="noStrike">
                          <a:effectLst/>
                        </a:rPr>
                        <a:t>869,93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i="1" u="none" strike="noStrike" dirty="0">
                          <a:effectLst/>
                        </a:rPr>
                        <a:t>811,65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805,63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689,16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621,34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550,00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Dons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u="none" strike="noStrike">
                          <a:effectLst/>
                        </a:rPr>
                        <a:t>2 498,50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i="1" u="none" strike="noStrike" dirty="0">
                          <a:effectLst/>
                        </a:rPr>
                        <a:t>2 331,12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8 041,81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6 879,22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112,97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  <a:endParaRPr lang="sk-SK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Formations séminaires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u="none" strike="noStrike">
                          <a:effectLst/>
                        </a:rPr>
                        <a:t>651,98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i="1" u="none" strike="noStrike">
                          <a:effectLst/>
                        </a:rPr>
                        <a:t>608,30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6 659,78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5 620,00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1 967,23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1 741,37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40546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Remboursement frais réunions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sk-SK" sz="1100" u="none" strike="noStrike">
                          <a:effectLst/>
                        </a:rPr>
                        <a:t>4 450,86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i="1" u="none" strike="noStrike" dirty="0">
                          <a:effectLst/>
                        </a:rPr>
                        <a:t>4 152,70</a:t>
                      </a:r>
                      <a:endParaRPr lang="pl-PL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1 299,46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1 111,60</a:t>
                      </a:r>
                      <a:endParaRPr lang="pl-PL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5 661,83</a:t>
                      </a:r>
                      <a:endParaRPr lang="pl-PL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5 011,80</a:t>
                      </a:r>
                      <a:endParaRPr lang="pl-PL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 smtClean="0">
                          <a:effectLst/>
                        </a:rPr>
                        <a:t>Revues Livres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u="none" strike="noStrike" dirty="0">
                          <a:effectLst/>
                        </a:rPr>
                        <a:t>2 035,10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i="1" u="none" strike="noStrike">
                          <a:effectLst/>
                        </a:rPr>
                        <a:t>1 898,76</a:t>
                      </a:r>
                      <a:endParaRPr lang="cs-CZ" sz="1100" b="0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1 422,09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1 216,5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2 544,76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2 252,60</a:t>
                      </a:r>
                      <a:endParaRPr lang="cs-CZ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3888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Produits financiers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u="none" strike="noStrike">
                          <a:effectLst/>
                        </a:rPr>
                        <a:t>1,50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i="1" u="none" strike="noStrike" dirty="0">
                          <a:effectLst/>
                        </a:rPr>
                        <a:t>1,40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173,70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148,59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1 214,18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i-FI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1 074,78</a:t>
                      </a:r>
                      <a:endParaRPr lang="fi-FI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36837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Total recettes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u="none" strike="noStrike" dirty="0">
                          <a:effectLst/>
                        </a:rPr>
                        <a:t>19 737,86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i="1" u="none" strike="noStrike" dirty="0">
                          <a:effectLst/>
                        </a:rPr>
                        <a:t>18 415,60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27 424,81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23 460,06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19 714,03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17 450,67</a:t>
                      </a:r>
                      <a:endParaRPr lang="pl-PL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770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virement interne</a:t>
                      </a:r>
                      <a:endParaRPr lang="fr-FR" sz="11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100" u="none" strike="noStrike" dirty="0">
                          <a:effectLst/>
                        </a:rPr>
                        <a:t>2 143,60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i="1" u="none" strike="noStrike" dirty="0">
                          <a:effectLst/>
                        </a:rPr>
                        <a:t>2 000,00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3 214,57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2 749,85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/>
                </a:tc>
              </a:tr>
              <a:tr h="55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TOTAL RECETTES</a:t>
                      </a:r>
                      <a:endParaRPr lang="fr-FR" sz="1200" b="1" i="0" u="none" strike="noStrike" dirty="0">
                        <a:solidFill>
                          <a:srgbClr val="FFFFFF"/>
                        </a:solidFill>
                        <a:effectLst/>
                        <a:latin typeface="News Gothic MT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21 881,45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i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20 415,61</a:t>
                      </a:r>
                      <a:endParaRPr lang="pl-PL" sz="1200" b="1" i="1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b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30 639,39</a:t>
                      </a:r>
                      <a:endParaRPr lang="pl-PL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23 460,06</a:t>
                      </a:r>
                      <a:endParaRPr lang="pl-PL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i="1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19 714,03</a:t>
                      </a:r>
                    </a:p>
                  </a:txBody>
                  <a:tcPr marL="8113" marR="8113" marT="8111" marB="0" anchor="b"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17 450,67</a:t>
                      </a:r>
                      <a:endParaRPr lang="pl-PL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b">
                    <a:solidFill>
                      <a:srgbClr val="4E67C8"/>
                    </a:solidFill>
                  </a:tcPr>
                </a:tc>
              </a:tr>
              <a:tr h="6365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  <a:r>
                        <a:rPr lang="fr-FR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DEPENSES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News Gothic MT"/>
                      </a:endParaRPr>
                    </a:p>
                  </a:txBody>
                  <a:tcPr marL="12700" marR="12700" marT="12697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24 507,86</a:t>
                      </a:r>
                      <a:endParaRPr lang="is-I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697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i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22 866,08</a:t>
                      </a:r>
                      <a:endParaRPr lang="is-IS" sz="1200" b="1" i="1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697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17 858,79</a:t>
                      </a:r>
                      <a:endParaRPr lang="is-IS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7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s-IS" sz="1200" b="1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15 276,96</a:t>
                      </a:r>
                      <a:endParaRPr lang="is-IS" sz="1200" b="1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697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s-IS" sz="1200" b="1" i="1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18 851,22</a:t>
                      </a:r>
                    </a:p>
                  </a:txBody>
                  <a:tcPr marL="12700" marR="12700" marT="12697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16 686,93</a:t>
                      </a:r>
                    </a:p>
                  </a:txBody>
                  <a:tcPr marL="12700" marR="12700" marT="12697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01814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RESULTAT</a:t>
                      </a:r>
                      <a:endParaRPr lang="fr-FR" sz="1200" b="0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1" marB="0" anchor="ctr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826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s-IS" sz="120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is-IS" sz="120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is-IS" sz="120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2 626,00</a:t>
                      </a:r>
                      <a:endParaRPr lang="is-IS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826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i="1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120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200" i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2 450,00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>
                    <a:solidFill>
                      <a:srgbClr val="C826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12 780,6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>
                    <a:solidFill>
                      <a:srgbClr val="C8268C"/>
                    </a:solidFill>
                  </a:tcPr>
                </a:tc>
                <a:tc>
                  <a:txBody>
                    <a:bodyPr/>
                    <a:lstStyle/>
                    <a:p>
                      <a:pPr lvl="1" algn="just" fontAlgn="t"/>
                      <a:endParaRPr lang="en-US" sz="1200" b="1" i="1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10 932,95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>
                    <a:solidFill>
                      <a:srgbClr val="C826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1" i="1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882,80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>
                    <a:solidFill>
                      <a:srgbClr val="C8268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200" b="1" i="1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algn="r" fontAlgn="t"/>
                      <a:r>
                        <a:rPr lang="en-US" sz="12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763,15</a:t>
                      </a:r>
                      <a:endParaRPr lang="en-US" sz="1200" b="1" i="1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113" marR="8113" marT="8111" marB="0" anchor="ctr">
                    <a:solidFill>
                      <a:srgbClr val="C8268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51204"/>
              </p:ext>
            </p:extLst>
          </p:nvPr>
        </p:nvGraphicFramePr>
        <p:xfrm>
          <a:off x="1907704" y="908720"/>
          <a:ext cx="5815013" cy="4947849"/>
        </p:xfrm>
        <a:graphic>
          <a:graphicData uri="http://schemas.openxmlformats.org/drawingml/2006/table">
            <a:tbl>
              <a:tblPr/>
              <a:tblGrid>
                <a:gridCol w="3112260"/>
                <a:gridCol w="1392327"/>
                <a:gridCol w="1310426"/>
              </a:tblGrid>
              <a:tr h="792321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2" marR="12702" marT="1269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News Gothic MT"/>
                        </a:rPr>
                        <a:t>FRANCS SUISSE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FFFFFF"/>
                          </a:solidFill>
                          <a:effectLst/>
                          <a:latin typeface="News Gothic MT"/>
                        </a:rPr>
                        <a:t>EUROS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2009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9 433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1" u="none" strike="noStrike" dirty="0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6 047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2010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48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600" b="0" i="1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- 369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2011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2 301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600" b="0" i="1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1 918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2012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2 127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1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1 702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2013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8 501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1" u="none" strike="noStrike" dirty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6 801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2014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1 059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>
                          <a:solidFill>
                            <a:srgbClr val="CC3300"/>
                          </a:solidFill>
                          <a:effectLst/>
                          <a:latin typeface="News Gothic MT"/>
                        </a:rPr>
                        <a:t>880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2015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News Gothic MT"/>
                        </a:rPr>
                        <a:t>7 733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News Gothic MT"/>
                        </a:rPr>
                        <a:t>7 111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2016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News Gothic MT"/>
                        </a:rPr>
                        <a:t>2 626</a:t>
                      </a: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1" u="none" strike="noStrike" dirty="0">
                          <a:solidFill>
                            <a:srgbClr val="FF0000"/>
                          </a:solidFill>
                          <a:effectLst/>
                          <a:latin typeface="News Gothic MT"/>
                        </a:rPr>
                        <a:t>2 450</a:t>
                      </a: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2017</a:t>
                      </a:r>
                      <a:endParaRPr lang="fr-FR" sz="16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12 781</a:t>
                      </a:r>
                      <a:endParaRPr lang="is-IS" sz="16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1" u="none" strike="noStrike" dirty="0" smtClean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10 933</a:t>
                      </a:r>
                      <a:endParaRPr lang="sk-SK" sz="1600" b="0" i="1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7"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COMPTES 2018</a:t>
                      </a:r>
                      <a:endParaRPr lang="fr-FR" sz="16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600" b="0" i="0" u="none" strike="noStrike" dirty="0" smtClean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880</a:t>
                      </a:r>
                      <a:endParaRPr lang="is-IS" sz="1600" b="0" i="0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702" marR="12702" marT="126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1" u="none" strike="noStrike" dirty="0" smtClean="0">
                          <a:solidFill>
                            <a:srgbClr val="595959"/>
                          </a:solidFill>
                          <a:effectLst/>
                          <a:latin typeface="News Gothic MT"/>
                        </a:rPr>
                        <a:t>763</a:t>
                      </a:r>
                      <a:endParaRPr lang="sk-SK" sz="1600" b="0" i="1" u="none" strike="noStrike" dirty="0">
                        <a:solidFill>
                          <a:srgbClr val="595959"/>
                        </a:solidFill>
                        <a:effectLst/>
                        <a:latin typeface="News Gothic MT"/>
                      </a:endParaRPr>
                    </a:p>
                  </a:txBody>
                  <a:tcPr marL="12702" marR="12702" marT="12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71" name="ZoneTexte 4"/>
          <p:cNvSpPr txBox="1">
            <a:spLocks noChangeArrowheads="1"/>
          </p:cNvSpPr>
          <p:nvPr/>
        </p:nvSpPr>
        <p:spPr bwMode="auto">
          <a:xfrm>
            <a:off x="2411760" y="1052736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RESULTATS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>
          <a:xfrm>
            <a:off x="1691680" y="1628800"/>
            <a:ext cx="7034163" cy="13366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Election du </a:t>
            </a:r>
            <a:r>
              <a:rPr lang="en-US" sz="3200" dirty="0" err="1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Comité</a:t>
            </a: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Directeur</a:t>
            </a:r>
            <a: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/>
            </a:r>
            <a:b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</a:br>
            <a:r>
              <a:rPr lang="en-US" sz="3200" dirty="0" err="1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Juin</a:t>
            </a: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 2019 </a:t>
            </a:r>
            <a:r>
              <a:rPr lang="en-US" sz="3200" dirty="0" err="1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à</a:t>
            </a:r>
            <a: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2021</a:t>
            </a:r>
            <a:endParaRPr lang="fr-FR" sz="3200" dirty="0">
              <a:latin typeface="News Gothic MT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51520" y="3212976"/>
            <a:ext cx="7345511" cy="295232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Marie </a:t>
            </a: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Agnès</a:t>
            </a: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FREMONT, </a:t>
            </a: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Présidente</a:t>
            </a:r>
            <a:endParaRPr lang="en-US" sz="2000" b="1" dirty="0" smtClean="0">
              <a:solidFill>
                <a:srgbClr val="8000FF"/>
              </a:solidFill>
              <a:latin typeface="Baskerville Old Face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Christiane BALLIF, Vice-</a:t>
            </a: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Présidente</a:t>
            </a:r>
            <a:endParaRPr lang="en-US" sz="2000" b="1" dirty="0" smtClean="0">
              <a:solidFill>
                <a:srgbClr val="8000FF"/>
              </a:solidFill>
              <a:latin typeface="Baskerville Old Face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Jérôme</a:t>
            </a: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VINCENT, </a:t>
            </a: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Trésorier</a:t>
            </a:r>
            <a:endParaRPr lang="en-US" sz="2000" b="1" dirty="0" smtClean="0">
              <a:solidFill>
                <a:srgbClr val="8000FF"/>
              </a:solidFill>
              <a:latin typeface="Baskerville Old Face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Patricia VERHAEGHE, </a:t>
            </a: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Secrétaire</a:t>
            </a:r>
            <a:endParaRPr lang="en-US" sz="2000" b="1" dirty="0" smtClean="0">
              <a:solidFill>
                <a:srgbClr val="8000FF"/>
              </a:solidFill>
              <a:latin typeface="Baskerville Old Face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</a:rPr>
              <a:t>Hélène LEROY</a:t>
            </a: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, </a:t>
            </a:r>
            <a:r>
              <a:rPr lang="en-US" sz="20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Responsable</a:t>
            </a:r>
            <a:r>
              <a:rPr lang="en-US" sz="20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de la Publication</a:t>
            </a:r>
          </a:p>
        </p:txBody>
      </p:sp>
      <p:pic>
        <p:nvPicPr>
          <p:cNvPr id="19459" name="Image 4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450" y="3068638"/>
            <a:ext cx="6705600" cy="2881312"/>
          </a:xfrm>
          <a:noFill/>
          <a:ln w="3175" cmpd="sng"/>
          <a:extLst/>
        </p:spPr>
        <p:txBody>
          <a:bodyPr rtlCol="0">
            <a:normAutofit/>
          </a:bodyPr>
          <a:lstStyle/>
          <a:p>
            <a:pPr indent="-273050" algn="ctr" eaLnBrk="1" fontAlgn="auto" hangingPunct="1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Wingdings" charset="0"/>
              <a:buNone/>
              <a:defRPr/>
            </a:pPr>
            <a:r>
              <a:rPr lang="fr-FR" sz="2800" b="1" dirty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Questions </a:t>
            </a:r>
            <a:r>
              <a:rPr lang="fr-FR" sz="2800" b="1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diverses</a:t>
            </a:r>
            <a:endParaRPr lang="fr-FR" sz="2800" b="1" dirty="0">
              <a:solidFill>
                <a:srgbClr val="C8268C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+mn-ea"/>
              <a:cs typeface="+mn-cs"/>
            </a:endParaRPr>
          </a:p>
          <a:p>
            <a:pPr indent="-273050" algn="ctr" eaLnBrk="1" fontAlgn="auto" hangingPunct="1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Wingdings" charset="0"/>
              <a:buNone/>
              <a:defRPr/>
            </a:pPr>
            <a:r>
              <a:rPr lang="fr-FR" sz="2800" b="1" dirty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Cl</a:t>
            </a:r>
            <a:r>
              <a:rPr lang="fr-FR" altLang="ja-JP" sz="2800" b="1" dirty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ô</a:t>
            </a:r>
            <a:r>
              <a:rPr lang="fr-FR" sz="2800" b="1" dirty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ture de </a:t>
            </a:r>
            <a:r>
              <a:rPr lang="fr-FR" sz="2800" b="1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l’Assemblée </a:t>
            </a:r>
            <a:r>
              <a:rPr lang="fr-FR" sz="2800" b="1" dirty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  <a:ea typeface="+mn-ea"/>
                <a:cs typeface="+mn-cs"/>
              </a:rPr>
              <a:t>Générale </a:t>
            </a:r>
          </a:p>
          <a:p>
            <a:pPr indent="-273050" algn="ctr" eaLnBrk="1" fontAlgn="auto" hangingPunct="1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Wingdings" charset="0"/>
              <a:buNone/>
              <a:defRPr/>
            </a:pPr>
            <a:endParaRPr lang="fr-FR" sz="2300" b="1" dirty="0">
              <a:ln w="3175" cmpd="sng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entury Gothic" charset="0"/>
              <a:ea typeface="+mn-ea"/>
              <a:cs typeface="+mn-cs"/>
            </a:endParaRPr>
          </a:p>
          <a:p>
            <a:pPr indent="-273050" algn="ctr" eaLnBrk="1" fontAlgn="auto" hangingPunct="1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Wingdings" charset="0"/>
              <a:buNone/>
              <a:defRPr/>
            </a:pPr>
            <a:r>
              <a:rPr lang="fr-F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Pause 10 </a:t>
            </a:r>
            <a:r>
              <a:rPr lang="fr-F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h 45</a:t>
            </a:r>
          </a:p>
          <a:p>
            <a:pPr indent="-273050" algn="ctr" eaLnBrk="1" fontAlgn="auto" hangingPunct="1">
              <a:lnSpc>
                <a:spcPct val="130000"/>
              </a:lnSpc>
              <a:buClr>
                <a:schemeClr val="accent6">
                  <a:lumMod val="75000"/>
                </a:schemeClr>
              </a:buClr>
              <a:buFont typeface="Wingdings" charset="0"/>
              <a:buNone/>
              <a:defRPr/>
            </a:pPr>
            <a:endParaRPr lang="fr-FR" sz="2000" b="1" dirty="0">
              <a:solidFill>
                <a:srgbClr val="FFFF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dobe Caslon Pro" charset="0"/>
              <a:ea typeface="+mn-ea"/>
              <a:cs typeface="+mn-cs"/>
            </a:endParaRPr>
          </a:p>
        </p:txBody>
      </p:sp>
      <p:pic>
        <p:nvPicPr>
          <p:cNvPr id="39938" name="Image 3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488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179512" y="2780928"/>
            <a:ext cx="8856984" cy="3384376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12698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charset="0"/>
                <a:ea typeface="+mj-ea"/>
                <a:cs typeface="+mj-cs"/>
              </a:rPr>
              <a:t>RENCONTRES   2019  </a:t>
            </a:r>
            <a:br>
              <a:rPr lang="fr-FR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charset="0"/>
                <a:ea typeface="+mj-ea"/>
                <a:cs typeface="+mj-cs"/>
              </a:rPr>
            </a:br>
            <a:r>
              <a:rPr lang="fr-FR" sz="4400" dirty="0">
                <a:solidFill>
                  <a:srgbClr val="000090"/>
                </a:solidFill>
                <a:effectLst/>
              </a:rPr>
              <a:t>sur le thème </a:t>
            </a:r>
            <a:br>
              <a:rPr lang="fr-FR" sz="4400" dirty="0">
                <a:solidFill>
                  <a:srgbClr val="000090"/>
                </a:solidFill>
                <a:effectLst/>
              </a:rPr>
            </a:br>
            <a:r>
              <a:rPr lang="fr-FR" sz="4400" dirty="0">
                <a:solidFill>
                  <a:srgbClr val="000090"/>
                </a:solidFill>
                <a:effectLst/>
              </a:rPr>
              <a:t>« Cet amour qui tient tout »</a:t>
            </a:r>
            <a:br>
              <a:rPr lang="fr-FR" sz="4400" dirty="0">
                <a:solidFill>
                  <a:srgbClr val="000090"/>
                </a:solidFill>
                <a:effectLst/>
              </a:rPr>
            </a:br>
            <a:r>
              <a:rPr lang="fr-FR" sz="4400" dirty="0">
                <a:solidFill>
                  <a:srgbClr val="000090"/>
                </a:solidFill>
                <a:effectLst/>
              </a:rPr>
              <a:t/>
            </a:r>
            <a:br>
              <a:rPr lang="fr-FR" sz="4400" dirty="0">
                <a:solidFill>
                  <a:srgbClr val="000090"/>
                </a:solidFill>
                <a:effectLst/>
              </a:rPr>
            </a:br>
            <a:endParaRPr lang="fr-FR" sz="4400" dirty="0">
              <a:solidFill>
                <a:srgbClr val="000090"/>
              </a:solidFill>
              <a:effectLst/>
            </a:endParaRPr>
          </a:p>
        </p:txBody>
      </p:sp>
      <p:pic>
        <p:nvPicPr>
          <p:cNvPr id="3" name="Image 3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8026896" cy="345638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12698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r-FR" sz="2400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 charset="0"/>
              </a:rPr>
              <a:t>de 11h15 à 12h45</a:t>
            </a:r>
            <a:r>
              <a:rPr lang="fr-F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charset="0"/>
                <a:ea typeface="+mj-ea"/>
                <a:cs typeface="+mj-cs"/>
              </a:rPr>
              <a:t/>
            </a:r>
            <a:br>
              <a:rPr lang="fr-F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skerville Old Face" charset="0"/>
                <a:ea typeface="+mj-ea"/>
                <a:cs typeface="+mj-cs"/>
              </a:rPr>
            </a:br>
            <a: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charset="0"/>
                <a:ea typeface="+mj-ea"/>
                <a:cs typeface="+mj-cs"/>
              </a:rPr>
              <a:t>Conférence</a:t>
            </a:r>
            <a:b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charset="0"/>
                <a:ea typeface="+mj-ea"/>
                <a:cs typeface="+mj-cs"/>
              </a:rPr>
            </a:br>
            <a: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charset="0"/>
                <a:ea typeface="+mj-ea"/>
                <a:cs typeface="+mj-cs"/>
              </a:rPr>
              <a:t/>
            </a:r>
            <a:br>
              <a:rPr lang="fr-FR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charset="0"/>
                <a:ea typeface="+mj-ea"/>
                <a:cs typeface="+mj-cs"/>
              </a:rPr>
            </a:br>
            <a:r>
              <a:rPr lang="fr-FR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dobe Caslon Pro"/>
                <a:cs typeface="Adobe Caslon Pro"/>
              </a:rPr>
              <a:t>« </a:t>
            </a:r>
            <a:r>
              <a:rPr lang="fr-FR" sz="2400" dirty="0">
                <a:solidFill>
                  <a:srgbClr val="000090"/>
                </a:solidFill>
                <a:effectLst/>
              </a:rPr>
              <a:t>L</a:t>
            </a:r>
            <a:r>
              <a:rPr lang="fr-FR" sz="2400" dirty="0" smtClean="0">
                <a:solidFill>
                  <a:srgbClr val="000090"/>
                </a:solidFill>
                <a:effectLst/>
              </a:rPr>
              <a:t>e rayon d’harmonie et de beauté par le conflit</a:t>
            </a:r>
            <a:r>
              <a:rPr lang="fr-FR" sz="2400" dirty="0">
                <a:solidFill>
                  <a:srgbClr val="000090"/>
                </a:solidFill>
                <a:effectLst/>
              </a:rPr>
              <a:t> »</a:t>
            </a:r>
            <a:br>
              <a:rPr lang="fr-FR" sz="2400" dirty="0">
                <a:solidFill>
                  <a:srgbClr val="000090"/>
                </a:solidFill>
                <a:effectLst/>
              </a:rPr>
            </a:br>
            <a:r>
              <a:rPr lang="fr-FR" sz="2400" b="0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Par </a:t>
            </a:r>
            <a:r>
              <a:rPr lang="fr-FR" sz="2400" b="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Roger DURAND</a:t>
            </a:r>
            <a:r>
              <a:rPr lang="fr-F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fr-FR" sz="24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fr-F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 SmBd"/>
                <a:ea typeface="+mj-ea"/>
                <a:cs typeface="Adobe Caslon Pro SmBd"/>
              </a:rPr>
              <a:t> </a:t>
            </a: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 SmBd"/>
                <a:ea typeface="+mj-ea"/>
                <a:cs typeface="Adobe Caslon Pro SmBd"/>
              </a:rPr>
              <a:t/>
            </a:r>
            <a:b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Caslon Pro SmBd"/>
                <a:ea typeface="+mj-ea"/>
                <a:cs typeface="Adobe Caslon Pro SmBd"/>
              </a:rPr>
            </a:br>
            <a:r>
              <a:rPr lang="fr-FR" sz="2400" dirty="0">
                <a:solidFill>
                  <a:srgbClr val="000090"/>
                </a:solidFill>
                <a:effectLst/>
              </a:rPr>
              <a:t/>
            </a:r>
            <a:br>
              <a:rPr lang="fr-FR" sz="2400" dirty="0">
                <a:solidFill>
                  <a:srgbClr val="000090"/>
                </a:solidFill>
                <a:effectLst/>
              </a:rPr>
            </a:b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 </a:t>
            </a:r>
            <a:b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fr-FR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/>
              <a:ea typeface="+mj-ea"/>
              <a:cs typeface="Century Gothic"/>
            </a:endParaRPr>
          </a:p>
        </p:txBody>
      </p:sp>
      <p:pic>
        <p:nvPicPr>
          <p:cNvPr id="44034" name="Image 3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9144000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568952" cy="489654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12698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marL="0" indent="0" eaLnBrk="1" hangingPunct="1">
              <a:lnSpc>
                <a:spcPct val="200000"/>
              </a:lnSpc>
              <a:spcAft>
                <a:spcPts val="1800"/>
              </a:spcAft>
              <a:buNone/>
              <a:defRPr/>
            </a:pPr>
            <a:r>
              <a:rPr lang="en-GB" sz="2400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14h15</a:t>
            </a:r>
            <a:r>
              <a:rPr lang="en-GB" sz="2800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fr-FR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  <a:t>Conférence</a:t>
            </a:r>
            <a:r>
              <a:rPr lang="fr-FR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fr-FR" sz="2400" dirty="0" smtClean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j-ea"/>
                <a:cs typeface="Century Gothic"/>
              </a:rPr>
            </a:br>
            <a:r>
              <a:rPr lang="fr-FR" sz="2700" dirty="0" smtClean="0">
                <a:ln w="1905"/>
                <a:solidFill>
                  <a:srgbClr val="31489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ea typeface="+mj-ea"/>
                <a:cs typeface="Century Gothic"/>
              </a:rPr>
              <a:t>« </a:t>
            </a:r>
            <a:r>
              <a:rPr lang="fr-FR" sz="2700" dirty="0" smtClean="0">
                <a:solidFill>
                  <a:srgbClr val="31489F"/>
                </a:solidFill>
                <a:effectLst/>
                <a:latin typeface="Century Gothic"/>
                <a:cs typeface="Century Gothic"/>
              </a:rPr>
              <a:t>Le corps </a:t>
            </a:r>
            <a:r>
              <a:rPr lang="fr-FR" sz="2700" dirty="0">
                <a:solidFill>
                  <a:srgbClr val="31489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humain</a:t>
            </a:r>
            <a:r>
              <a:rPr lang="fr-FR" sz="2700" dirty="0" smtClean="0">
                <a:solidFill>
                  <a:srgbClr val="31489F"/>
                </a:solidFill>
                <a:effectLst/>
                <a:latin typeface="Century Gothic"/>
                <a:cs typeface="Century Gothic"/>
              </a:rPr>
              <a:t>, amour et justes relations »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/>
                <a:cs typeface="Century Gothic"/>
              </a:rPr>
              <a:t/>
            </a:r>
            <a:br>
              <a:rPr lang="fr-FR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entury Gothic"/>
                <a:cs typeface="Century Gothic"/>
              </a:rPr>
            </a:br>
            <a:r>
              <a:rPr lang="fr-FR" sz="2400" b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par Caroline LOUVEL</a:t>
            </a:r>
            <a:r>
              <a:rPr lang="en-GB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GB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fr-FR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  <a:t>PAUSE</a:t>
            </a:r>
            <a:r>
              <a:rPr lang="en-GB" sz="2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en-GB" sz="2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</a:br>
            <a:r>
              <a:rPr lang="en-GB" sz="2400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16h-16h30   </a:t>
            </a:r>
            <a:r>
              <a:rPr lang="en-GB" sz="2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Echanges</a:t>
            </a:r>
            <a:r>
              <a:rPr lang="en-GB" sz="240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 et </a:t>
            </a:r>
            <a:r>
              <a:rPr lang="en-GB" sz="2400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Partages</a:t>
            </a:r>
            <a:r>
              <a:rPr lang="fr-FR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1489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fr-FR" sz="2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31489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fr-FR" sz="2400" dirty="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16h30 </a:t>
            </a:r>
            <a:r>
              <a:rPr lang="fr-FR" sz="240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/>
                <a:cs typeface="Century Gothic"/>
              </a:rPr>
              <a:t>Méditation</a:t>
            </a:r>
            <a:r>
              <a:rPr lang="fr-FR" sz="27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 </a:t>
            </a:r>
            <a:r>
              <a:rPr lang="fr-FR" sz="2400" b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>     </a:t>
            </a:r>
            <a:r>
              <a:rPr lang="fr-FR" sz="2400" b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fr-FR" sz="2400" b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r>
              <a:rPr lang="fr-FR" sz="240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17h</a:t>
            </a:r>
            <a:r>
              <a:rPr lang="fr-FR" sz="2800" smtClean="0">
                <a:solidFill>
                  <a:srgbClr val="C8268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entury Gothic"/>
                <a:cs typeface="Century Gothic"/>
              </a:rPr>
              <a:t> </a:t>
            </a:r>
            <a:r>
              <a:rPr lang="fr-FR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  <a:t>CL</a:t>
            </a:r>
            <a:r>
              <a:rPr lang="fr-FR" altLang="ja-JP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  <a:t>Ô</a:t>
            </a:r>
            <a:r>
              <a:rPr lang="fr-FR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/>
                <a:ea typeface="+mj-ea"/>
                <a:cs typeface="Century Gothic"/>
              </a:rPr>
              <a:t>TURE</a:t>
            </a:r>
            <a:endParaRPr lang="fr-FR" sz="27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Century Gothic"/>
              <a:ea typeface="+mj-ea"/>
              <a:cs typeface="Century Gothic"/>
            </a:endParaRPr>
          </a:p>
        </p:txBody>
      </p:sp>
      <p:pic>
        <p:nvPicPr>
          <p:cNvPr id="48130" name="Image 3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9"/>
            <a:ext cx="6385623" cy="157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/>
          <p:cNvSpPr>
            <a:spLocks noChangeArrowheads="1"/>
          </p:cNvSpPr>
          <p:nvPr/>
        </p:nvSpPr>
        <p:spPr bwMode="auto">
          <a:xfrm>
            <a:off x="-727075" y="2498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fr-FR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057400" y="1752600"/>
            <a:ext cx="6657975" cy="140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4" dir="18479971" algn="ctr" rotWithShape="0">
                    <a:srgbClr val="FFFF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  <a:defRPr/>
            </a:pPr>
            <a:endParaRPr lang="fr-FR" sz="2000" b="1" i="1" dirty="0">
              <a:solidFill>
                <a:srgbClr val="FF66FF"/>
              </a:solidFill>
              <a:latin typeface="Baskerville Old Face" charset="0"/>
            </a:endParaRPr>
          </a:p>
          <a:p>
            <a:pPr algn="ctr">
              <a:lnSpc>
                <a:spcPct val="160000"/>
              </a:lnSpc>
              <a:defRPr/>
            </a:pPr>
            <a:endParaRPr lang="fr-FR" sz="1800" i="1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charset="0"/>
            </a:endParaRPr>
          </a:p>
          <a:p>
            <a:pPr algn="ctr">
              <a:lnSpc>
                <a:spcPct val="140000"/>
              </a:lnSpc>
              <a:defRPr/>
            </a:pPr>
            <a:r>
              <a:rPr lang="fr-FR" sz="1800" i="1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skerville Old Face" charset="0"/>
              </a:rPr>
              <a:t>           </a:t>
            </a:r>
            <a:endParaRPr lang="fr-FR" sz="1800" b="1" dirty="0">
              <a:solidFill>
                <a:srgbClr val="FF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skerville Old Face" charset="0"/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>
          <a:xfrm>
            <a:off x="1691680" y="2420888"/>
            <a:ext cx="6192688" cy="3240360"/>
          </a:xfrm>
          <a:noFill/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marL="46037" indent="0" algn="ctr" eaLnBrk="1" hangingPunct="1">
              <a:buFont typeface="Georgia" charset="0"/>
              <a:buNone/>
              <a:defRPr/>
            </a:pPr>
            <a:r>
              <a:rPr lang="fr-F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9 heures 30   </a:t>
            </a:r>
            <a:r>
              <a:rPr lang="fr-FR" sz="2500" dirty="0">
                <a:solidFill>
                  <a:srgbClr val="000090"/>
                </a:solidFill>
                <a:effectLst/>
                <a:latin typeface="Century Gothic"/>
                <a:ea typeface="+mj-ea"/>
                <a:cs typeface="Century Gothic"/>
              </a:rPr>
              <a:t/>
            </a:r>
            <a:br>
              <a:rPr lang="fr-FR" sz="2500" dirty="0">
                <a:solidFill>
                  <a:srgbClr val="000090"/>
                </a:solidFill>
                <a:effectLst/>
                <a:latin typeface="Century Gothic"/>
                <a:ea typeface="+mj-ea"/>
                <a:cs typeface="Century Gothic"/>
              </a:rPr>
            </a:b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Ouverture </a:t>
            </a:r>
            <a:r>
              <a:rPr lang="fr-FR" sz="2400" b="0" dirty="0" smtClean="0">
                <a:solidFill>
                  <a:srgbClr val="000090"/>
                </a:solidFill>
                <a:effectLst/>
                <a:latin typeface="Century Gothic"/>
                <a:ea typeface="+mj-ea"/>
                <a:cs typeface="Century Gothic"/>
              </a:rPr>
              <a:t> </a:t>
            </a:r>
            <a:r>
              <a:rPr lang="fr-FR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de l’ </a:t>
            </a:r>
            <a:r>
              <a:rPr lang="fr-FR" altLang="ja-JP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  <a:cs typeface="Century Gothic"/>
              </a:rPr>
              <a:t>Assemblée</a:t>
            </a:r>
            <a:r>
              <a:rPr lang="fr-FR" altLang="ja-JP" sz="2400" dirty="0">
                <a:solidFill>
                  <a:srgbClr val="000090"/>
                </a:solidFill>
                <a:latin typeface="Century Gothic"/>
                <a:ea typeface="+mj-ea"/>
                <a:cs typeface="Century Gothic"/>
              </a:rPr>
              <a:t/>
            </a:r>
            <a:br>
              <a:rPr lang="fr-FR" altLang="ja-JP" sz="2400" dirty="0">
                <a:solidFill>
                  <a:srgbClr val="000090"/>
                </a:solidFill>
                <a:latin typeface="Century Gothic"/>
                <a:ea typeface="+mj-ea"/>
                <a:cs typeface="Century Gothic"/>
              </a:rPr>
            </a:br>
            <a:r>
              <a:rPr lang="fr-FR" altLang="ja-JP" sz="2200" dirty="0">
                <a:solidFill>
                  <a:srgbClr val="000090"/>
                </a:solidFill>
                <a:latin typeface="Century Gothic"/>
                <a:ea typeface="+mj-ea"/>
                <a:cs typeface="Century Gothic"/>
              </a:rPr>
              <a:t/>
            </a:r>
            <a:br>
              <a:rPr lang="fr-FR" altLang="ja-JP" sz="2200" dirty="0">
                <a:solidFill>
                  <a:srgbClr val="000090"/>
                </a:solidFill>
                <a:latin typeface="Century Gothic"/>
                <a:ea typeface="+mj-ea"/>
                <a:cs typeface="Century Gothic"/>
              </a:rPr>
            </a:br>
            <a:r>
              <a:rPr lang="fr-FR" altLang="ja-JP" sz="4000" dirty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>Le mot du président</a:t>
            </a:r>
            <a:br>
              <a:rPr lang="fr-FR" altLang="ja-JP" sz="4000" dirty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</a:br>
            <a:r>
              <a:rPr lang="fr-FR" altLang="ja-JP" sz="4000" dirty="0" smtClean="0">
                <a:solidFill>
                  <a:srgbClr val="18579B"/>
                </a:solidFill>
                <a:effectLst/>
                <a:latin typeface="Century Gothic"/>
                <a:ea typeface="+mj-ea"/>
                <a:cs typeface="Century Gothic"/>
              </a:rPr>
              <a:t>Christian Post</a:t>
            </a:r>
            <a:r>
              <a:rPr lang="fr-FR" altLang="ja-JP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  <a:t/>
            </a:r>
            <a:br>
              <a:rPr lang="fr-FR" altLang="ja-JP" sz="3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ea typeface="+mj-ea"/>
                <a:cs typeface="Century Gothic"/>
              </a:rPr>
            </a:br>
            <a:endParaRPr lang="fr-FR" sz="2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j-ea"/>
              <a:cs typeface="Century Gothic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347864" y="4653136"/>
            <a:ext cx="28082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altLang="ja-JP" b="1" dirty="0">
                <a:solidFill>
                  <a:srgbClr val="C826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  <a:cs typeface="Century Gothic"/>
              </a:rPr>
              <a:t>Rapport  Moral</a:t>
            </a:r>
            <a:endParaRPr lang="fr-FR" b="1" dirty="0"/>
          </a:p>
        </p:txBody>
      </p:sp>
      <p:pic>
        <p:nvPicPr>
          <p:cNvPr id="17413" name="Image 1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708920"/>
            <a:ext cx="6768752" cy="324036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50800" dist="12698" dir="27000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dobe Caslon Pro" charset="0"/>
                <a:ea typeface="+mj-ea"/>
                <a:cs typeface="Adobe Caslon Pro" charset="0"/>
              </a:rPr>
              <a:t>Merci à tous et à toutes</a:t>
            </a:r>
            <a:br>
              <a:rPr lang="fr-F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dobe Caslon Pro" charset="0"/>
                <a:ea typeface="+mj-ea"/>
                <a:cs typeface="Adobe Caslon Pro" charset="0"/>
              </a:rPr>
            </a:br>
            <a:r>
              <a:rPr lang="fr-FR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dobe Caslon Pro" charset="0"/>
                <a:ea typeface="+mj-ea"/>
                <a:cs typeface="Adobe Caslon Pro" charset="0"/>
              </a:rPr>
              <a:t>pour cette journée </a:t>
            </a:r>
            <a:r>
              <a:rPr lang="fr-FR" altLang="ja-JP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  <a:t/>
            </a:r>
            <a:br>
              <a:rPr lang="fr-FR" altLang="ja-JP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</a:br>
            <a:r>
              <a:rPr lang="fr-FR" altLang="ja-JP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  <a:t/>
            </a:r>
            <a:br>
              <a:rPr lang="fr-FR" altLang="ja-JP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</a:br>
            <a:r>
              <a:rPr lang="fr-FR" altLang="ja-JP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  <a:t>et à l’année prochaine </a:t>
            </a:r>
            <a:r>
              <a:rPr lang="fr-FR" altLang="ja-JP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  <a:t>!</a:t>
            </a:r>
            <a:br>
              <a:rPr lang="fr-FR" altLang="ja-JP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</a:br>
            <a:r>
              <a:rPr lang="fr-FR" altLang="ja-JP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dobe Caslon Pro" charset="0"/>
                <a:ea typeface="+mj-ea"/>
                <a:cs typeface="Adobe Caslon Pro" charset="0"/>
              </a:rPr>
              <a:t>Samedi 27 juin 2020</a:t>
            </a:r>
            <a:endParaRPr lang="fr-FR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dobe Caslon Pro" charset="0"/>
              <a:ea typeface="+mj-ea"/>
              <a:cs typeface="Adobe Caslon Pro" charset="0"/>
            </a:endParaRPr>
          </a:p>
        </p:txBody>
      </p:sp>
      <p:pic>
        <p:nvPicPr>
          <p:cNvPr id="50178" name="Image 4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224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772816"/>
            <a:ext cx="7162800" cy="792163"/>
          </a:xfrm>
        </p:spPr>
        <p:txBody>
          <a:bodyPr>
            <a:normAutofit fontScale="9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sz="2800" dirty="0">
                <a:solidFill>
                  <a:srgbClr val="C826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/>
                <a:ea typeface="+mj-ea"/>
                <a:cs typeface="Century Gothic"/>
              </a:rPr>
              <a:t>Rapport des  ACTIVITES de l'Institut ALCOR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552" y="2060848"/>
            <a:ext cx="7920880" cy="4104456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Georgia" charset="0"/>
              <a:buNone/>
            </a:pPr>
            <a:r>
              <a:rPr lang="fr-FR" altLang="ja-JP" sz="2400" u="sng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SEMINAIRES 2018 </a:t>
            </a:r>
          </a:p>
          <a:p>
            <a:pPr marL="0" indent="0" eaLnBrk="1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Font typeface="Georgia" charset="0"/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Ces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enfants qui nous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étonnent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-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 Nantes</a:t>
            </a:r>
            <a:endParaRPr lang="fr-FR" sz="2000" dirty="0">
              <a:solidFill>
                <a:schemeClr val="accent1">
                  <a:lumMod val="75000"/>
                </a:schemeClr>
              </a:solidFill>
              <a:latin typeface="Century Gothic" charset="0"/>
              <a:cs typeface="Century Gothic" charset="0"/>
            </a:endParaRP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Groupe Traité sur le Feu 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Cosmique - 5 réunions</a:t>
            </a: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endParaRPr lang="fr-FR" sz="18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cs typeface="Century Gothic" charset="0"/>
            </a:endParaRPr>
          </a:p>
          <a:p>
            <a:pPr marL="0" indent="0" eaLnBrk="1" hangingPunct="1">
              <a:spcBef>
                <a:spcPts val="300"/>
              </a:spcBef>
              <a:spcAft>
                <a:spcPts val="2100"/>
              </a:spcAft>
              <a:buClrTx/>
              <a:buNone/>
            </a:pPr>
            <a:r>
              <a:rPr lang="fr-FR" altLang="ja-JP" sz="2400" u="sng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CONFERENCES </a:t>
            </a:r>
            <a:r>
              <a:rPr lang="fr-FR" sz="2400" u="sng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2018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cs typeface="Century Gothic" charset="0"/>
            </a:endParaRP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Les rayons, les simples et l’homéopathie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-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 Clermont-Ferrand</a:t>
            </a: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Ces enfants détenteurs du futur - Belley</a:t>
            </a: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L’être humain et son architecture subtile </a:t>
            </a:r>
            <a:r>
              <a:rPr lang="mr-IN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–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 Drôme</a:t>
            </a: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La quête de l’âme - Thiers</a:t>
            </a: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endParaRPr lang="fr-FR" sz="18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cs typeface="Century Gothic" charset="0"/>
            </a:endParaRP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endParaRPr lang="fr-FR" sz="1800" dirty="0" smtClean="0">
              <a:solidFill>
                <a:schemeClr val="accent1">
                  <a:lumMod val="75000"/>
                </a:schemeClr>
              </a:solidFill>
              <a:latin typeface="Century Gothic" charset="0"/>
              <a:cs typeface="Century Gothic" charset="0"/>
            </a:endParaRPr>
          </a:p>
          <a:p>
            <a:pPr marL="0" indent="0" eaLnBrk="1" hangingPunct="1">
              <a:spcBef>
                <a:spcPts val="300"/>
              </a:spcBef>
              <a:buClrTx/>
              <a:buFont typeface="Georgia" charset="0"/>
              <a:buNone/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Century Gothic" charset="0"/>
                <a:cs typeface="Century Gothic" charset="0"/>
              </a:rPr>
              <a:t>	</a:t>
            </a:r>
          </a:p>
        </p:txBody>
      </p:sp>
      <p:pic>
        <p:nvPicPr>
          <p:cNvPr id="23555" name="Image 5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560" y="2060848"/>
            <a:ext cx="8281665" cy="3672408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spcBef>
                <a:spcPts val="300"/>
              </a:spcBef>
              <a:spcAft>
                <a:spcPts val="1200"/>
              </a:spcAft>
              <a:buFont typeface="Georgia" charset="0"/>
              <a:buNone/>
              <a:defRPr/>
            </a:pPr>
            <a:r>
              <a:rPr lang="fr-FR" altLang="ja-JP" sz="2400" u="sng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GROUPES </a:t>
            </a:r>
            <a:r>
              <a:rPr lang="fr-FR" altLang="ja-JP" sz="2400" u="sng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DE RECHERCHE</a:t>
            </a:r>
            <a:r>
              <a:rPr lang="fr-FR" sz="2400" u="sng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/>
            </a:r>
            <a:br>
              <a:rPr lang="fr-FR" sz="2400" u="sng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</a:b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Groupe des Serviteurs </a:t>
            </a:r>
            <a:r>
              <a:rPr lang="mr-IN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–</a:t>
            </a: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 Annecy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Groupe </a:t>
            </a:r>
            <a:r>
              <a:rPr lang="fr-FR" altLang="ja-JP" sz="2000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les </a:t>
            </a: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Rayons, les </a:t>
            </a:r>
            <a:r>
              <a:rPr lang="fr-FR" altLang="ja-JP" sz="2000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v</a:t>
            </a: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égétaux et l’homéopathie </a:t>
            </a:r>
            <a:r>
              <a:rPr lang="mr-IN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–</a:t>
            </a: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 Clermont Ferrand</a:t>
            </a:r>
            <a:r>
              <a:rPr lang="fr-FR" altLang="ja-JP" sz="2000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,</a:t>
            </a:r>
            <a: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 </a:t>
            </a:r>
            <a:br>
              <a:rPr lang="fr-FR" altLang="ja-JP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</a:br>
            <a:r>
              <a:rPr lang="fr-FR" altLang="ja-JP" sz="18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Initié suite à la conférence de Caroline Louvel en décembre 2018</a:t>
            </a:r>
            <a:endParaRPr lang="fr-FR" altLang="ja-JP" sz="1800" dirty="0">
              <a:solidFill>
                <a:srgbClr val="31489F"/>
              </a:solidFill>
              <a:latin typeface="Century Gothic" charset="0"/>
              <a:cs typeface="Century Gothic" charset="0"/>
            </a:endParaRPr>
          </a:p>
          <a:p>
            <a:pPr marL="0" indent="0" eaLnBrk="1" hangingPunct="1">
              <a:lnSpc>
                <a:spcPct val="200000"/>
              </a:lnSpc>
              <a:spcBef>
                <a:spcPts val="300"/>
              </a:spcBef>
              <a:buNone/>
              <a:defRPr/>
            </a:pPr>
            <a:r>
              <a:rPr lang="fr-FR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Groupe </a:t>
            </a:r>
            <a:r>
              <a:rPr lang="fr-FR" sz="2000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Le Concert des Nations </a:t>
            </a:r>
            <a:r>
              <a:rPr lang="fr-FR" sz="20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- Paris</a:t>
            </a:r>
            <a:r>
              <a:rPr lang="fr-FR" altLang="ja-JP" sz="2000" dirty="0" smtClean="0">
                <a:solidFill>
                  <a:schemeClr val="tx1"/>
                </a:solidFill>
                <a:latin typeface="Century Gothic" charset="0"/>
                <a:cs typeface="Century Gothic" charset="0"/>
              </a:rPr>
              <a:t>	</a:t>
            </a:r>
            <a:endParaRPr lang="fr-FR" sz="2000" dirty="0">
              <a:solidFill>
                <a:srgbClr val="FFFFF9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25603" name="Image 5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47664" y="2780928"/>
            <a:ext cx="6768752" cy="3096344"/>
          </a:xfrm>
        </p:spPr>
        <p:txBody>
          <a:bodyPr/>
          <a:lstStyle/>
          <a:p>
            <a:pPr indent="-273050" eaLnBrk="1" hangingPunct="1">
              <a:lnSpc>
                <a:spcPct val="130000"/>
              </a:lnSpc>
              <a:spcBef>
                <a:spcPts val="300"/>
              </a:spcBef>
              <a:spcAft>
                <a:spcPts val="1500"/>
              </a:spcAft>
              <a:buFont typeface="Wingdings" charset="0"/>
              <a:buNone/>
            </a:pPr>
            <a:r>
              <a:rPr lang="fr-FR" sz="2400" i="1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	</a:t>
            </a:r>
            <a:r>
              <a:rPr lang="fr-FR" sz="2400" u="sng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Groupe </a:t>
            </a:r>
            <a:r>
              <a:rPr lang="fr-FR" altLang="ja-JP" sz="2400" u="sng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des </a:t>
            </a:r>
            <a:r>
              <a:rPr lang="fr-FR" altLang="ja-JP" sz="2400" u="sng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PARRAINS</a:t>
            </a:r>
            <a:r>
              <a:rPr lang="fr-FR" altLang="ja-JP" sz="2400" dirty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 : </a:t>
            </a:r>
          </a:p>
          <a:p>
            <a:pPr lvl="2" indent="-273050" eaLnBrk="1" hangingPunct="1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altLang="ja-JP" sz="24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2018 : une journée en mars</a:t>
            </a:r>
          </a:p>
          <a:p>
            <a:pPr lvl="2" indent="-273050" eaLnBrk="1" hangingPunct="1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altLang="ja-JP" sz="24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2019 : une journée en mars </a:t>
            </a:r>
          </a:p>
          <a:p>
            <a:pPr lvl="2" indent="-273050" eaLnBrk="1" hangingPunct="1">
              <a:lnSpc>
                <a:spcPct val="120000"/>
              </a:lnSpc>
              <a:spcBef>
                <a:spcPts val="300"/>
              </a:spcBef>
              <a:buNone/>
            </a:pPr>
            <a:r>
              <a:rPr lang="fr-FR" altLang="ja-JP" sz="2400" dirty="0" smtClean="0">
                <a:solidFill>
                  <a:srgbClr val="31489F"/>
                </a:solidFill>
                <a:latin typeface="Century Gothic" charset="0"/>
                <a:cs typeface="Century Gothic" charset="0"/>
              </a:rPr>
              <a:t>2020 : une journée prévue en mars</a:t>
            </a:r>
          </a:p>
        </p:txBody>
      </p:sp>
      <p:pic>
        <p:nvPicPr>
          <p:cNvPr id="27651" name="Image 5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9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042275" cy="13366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en-US" sz="3200" dirty="0" err="1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Comité</a:t>
            </a: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de </a:t>
            </a:r>
            <a:r>
              <a:rPr lang="en-US" sz="3200" dirty="0" err="1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parrainage</a:t>
            </a:r>
            <a: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/>
            </a:r>
            <a:b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</a:br>
            <a:r>
              <a:rPr lang="en-US" sz="3200" dirty="0" err="1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Juin</a:t>
            </a: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 2018 </a:t>
            </a:r>
            <a:r>
              <a:rPr lang="en-US" sz="3200" dirty="0" err="1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à</a:t>
            </a:r>
            <a:r>
              <a:rPr lang="en-US" sz="3200" dirty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8000"/>
                </a:solidFill>
                <a:latin typeface="Baskerville Old Face" charset="0"/>
                <a:ea typeface="+mj-ea"/>
                <a:cs typeface="+mj-cs"/>
              </a:rPr>
              <a:t>2021</a:t>
            </a:r>
            <a:endParaRPr lang="fr-FR" sz="3200" dirty="0">
              <a:latin typeface="News Gothic MT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5496" y="1556792"/>
            <a:ext cx="5760640" cy="511256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en-US" sz="1600" b="1" dirty="0" smtClean="0">
                <a:solidFill>
                  <a:srgbClr val="8000FF"/>
                </a:solidFill>
                <a:latin typeface="Baskerville Old Face" charset="0"/>
              </a:rPr>
              <a:t>Alice </a:t>
            </a:r>
            <a:r>
              <a:rPr lang="en-US" sz="1600" b="1" dirty="0">
                <a:solidFill>
                  <a:srgbClr val="8000FF"/>
                </a:solidFill>
                <a:latin typeface="Baskerville Old Face" charset="0"/>
              </a:rPr>
              <a:t>BOAINAIN </a:t>
            </a:r>
            <a:r>
              <a:rPr lang="en-US" sz="1600" b="1" dirty="0" smtClean="0">
                <a:solidFill>
                  <a:srgbClr val="8000FF"/>
                </a:solidFill>
                <a:latin typeface="Baskerville Old Face" charset="0"/>
              </a:rPr>
              <a:t>SCHNEIDER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600" b="1" dirty="0">
                <a:solidFill>
                  <a:srgbClr val="8000FF"/>
                </a:solidFill>
                <a:latin typeface="Baskerville Old Face" charset="0"/>
              </a:rPr>
              <a:t>Rudolf  SCHNEIDER</a:t>
            </a:r>
            <a:r>
              <a:rPr lang="en-US" sz="1600" b="1" dirty="0" smtClean="0">
                <a:solidFill>
                  <a:srgbClr val="8000FF"/>
                </a:solidFill>
                <a:latin typeface="Baskerville Old Face" charset="0"/>
              </a:rPr>
              <a:t> </a:t>
            </a:r>
            <a:r>
              <a:rPr lang="en-US" sz="1600" b="1" dirty="0">
                <a:solidFill>
                  <a:srgbClr val="8000FF"/>
                </a:solidFill>
                <a:latin typeface="Baskerville Old Face" charset="0"/>
              </a:rPr>
              <a:t/>
            </a:r>
            <a:br>
              <a:rPr lang="en-US" sz="1600" b="1" dirty="0">
                <a:solidFill>
                  <a:srgbClr val="8000FF"/>
                </a:solidFill>
                <a:latin typeface="Baskerville Old Face" charset="0"/>
              </a:rPr>
            </a:b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</a:rPr>
              <a:t> Thierry DUMONT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en-US" altLang="ja-JP" sz="1600" b="1" dirty="0">
                <a:solidFill>
                  <a:srgbClr val="8000FF"/>
                </a:solidFill>
                <a:latin typeface="Baskerville Old Face" charset="0"/>
              </a:rPr>
              <a:t>Christian </a:t>
            </a: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</a:rPr>
              <a:t>JUMEL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</a:rPr>
              <a:t> </a:t>
            </a:r>
            <a:r>
              <a:rPr lang="en-US" altLang="ja-JP" sz="1600" b="1" dirty="0">
                <a:solidFill>
                  <a:srgbClr val="8000FF"/>
                </a:solidFill>
                <a:latin typeface="Baskerville Old Face" charset="0"/>
              </a:rPr>
              <a:t>Sylvie </a:t>
            </a: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</a:rPr>
              <a:t>MOUTON</a:t>
            </a:r>
            <a:r>
              <a:rPr lang="en-US" sz="1600" b="1" dirty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/>
            </a:r>
            <a:br>
              <a:rPr lang="en-US" sz="1600" b="1" dirty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</a:b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</a:t>
            </a:r>
            <a:r>
              <a:rPr lang="en-US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Marie-</a:t>
            </a:r>
            <a:r>
              <a:rPr lang="en-US" sz="16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Thérèse</a:t>
            </a:r>
            <a:r>
              <a:rPr lang="en-US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PEIGNÉ</a:t>
            </a:r>
            <a:endParaRPr lang="en-US" altLang="ja-JP" sz="1600" b="1" dirty="0">
              <a:solidFill>
                <a:srgbClr val="8000FF"/>
              </a:solidFill>
              <a:latin typeface="Baskerville Old Face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Philippe TELLIER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Kathie TELLIER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Guy ROUX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600" b="1" dirty="0" err="1">
                <a:solidFill>
                  <a:srgbClr val="8000FF"/>
                </a:solidFill>
                <a:latin typeface="Baskerville Old Face" charset="0"/>
              </a:rPr>
              <a:t>Delphine</a:t>
            </a:r>
            <a:r>
              <a:rPr lang="en-US" sz="1600" b="1" dirty="0">
                <a:solidFill>
                  <a:srgbClr val="8000FF"/>
                </a:solidFill>
                <a:latin typeface="Baskerville Old Face" charset="0"/>
              </a:rPr>
              <a:t> </a:t>
            </a:r>
            <a:r>
              <a:rPr lang="en-US" sz="1600" b="1" dirty="0" smtClean="0">
                <a:solidFill>
                  <a:srgbClr val="8000FF"/>
                </a:solidFill>
                <a:latin typeface="Baskerville Old Face" charset="0"/>
              </a:rPr>
              <a:t>BONNISSOL</a:t>
            </a:r>
            <a:endParaRPr lang="en-US" altLang="ja-JP" sz="1600" b="1" dirty="0" smtClean="0">
              <a:solidFill>
                <a:srgbClr val="8000FF"/>
              </a:solidFill>
              <a:latin typeface="Baskerville Old Face" charset="0"/>
              <a:ea typeface="+mn-ea"/>
              <a:cs typeface="+mn-cs"/>
            </a:endParaRP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Fanchon</a:t>
            </a: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PRADALIER ROY 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Hubert ROY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err="1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Ludovic</a:t>
            </a: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 KOROLOFF</a:t>
            </a:r>
          </a:p>
          <a:p>
            <a:pPr marL="0" indent="0" algn="ctr" eaLnBrk="1" fontAlgn="auto" hangingPunct="1">
              <a:lnSpc>
                <a:spcPct val="15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charset="0"/>
              <a:buNone/>
              <a:defRPr/>
            </a:pPr>
            <a:r>
              <a:rPr lang="en-US" altLang="ja-JP" sz="1600" b="1" dirty="0" smtClean="0">
                <a:solidFill>
                  <a:srgbClr val="8000FF"/>
                </a:solidFill>
                <a:latin typeface="Baskerville Old Face" charset="0"/>
                <a:ea typeface="+mn-ea"/>
                <a:cs typeface="+mn-cs"/>
              </a:rPr>
              <a:t>Gérard DUCERF</a:t>
            </a:r>
          </a:p>
        </p:txBody>
      </p:sp>
      <p:pic>
        <p:nvPicPr>
          <p:cNvPr id="21507" name="Image 4" descr="ALCOR Tetie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39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Image 2" descr="livret1 Gaia cou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21">
            <a:off x="4561434" y="1690716"/>
            <a:ext cx="1633430" cy="232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Image 1" descr="Livret2 trinité couv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826">
            <a:off x="6886203" y="1803426"/>
            <a:ext cx="1642609" cy="233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3203848" y="332656"/>
            <a:ext cx="5328592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2" algn="r">
              <a:defRPr/>
            </a:pPr>
            <a:r>
              <a:rPr lang="fr-FR" sz="4000" b="1" dirty="0">
                <a:ln w="10541" cmpd="sng">
                  <a:solidFill>
                    <a:srgbClr val="FFFF00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 Le Son </a:t>
            </a:r>
            <a:r>
              <a:rPr lang="fr-FR" sz="4000" b="1" dirty="0" smtClean="0">
                <a:ln w="10541" cmpd="sng">
                  <a:solidFill>
                    <a:srgbClr val="FFFF00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Bleu,</a:t>
            </a:r>
          </a:p>
          <a:p>
            <a:pPr lvl="2" algn="r">
              <a:defRPr/>
            </a:pPr>
            <a:r>
              <a:rPr lang="fr-FR" sz="4000" b="1" dirty="0">
                <a:ln w="10541" cmpd="sng">
                  <a:solidFill>
                    <a:srgbClr val="FFFF00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l</a:t>
            </a:r>
            <a:r>
              <a:rPr lang="fr-FR" sz="4000" b="1" dirty="0" smtClean="0">
                <a:ln w="10541" cmpd="sng">
                  <a:solidFill>
                    <a:srgbClr val="FFFF00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es livrets</a:t>
            </a:r>
            <a:endParaRPr lang="fr-FR" sz="4000" b="1" dirty="0">
              <a:ln w="10541" cmpd="sng">
                <a:solidFill>
                  <a:srgbClr val="FFFF00">
                    <a:alpha val="45000"/>
                  </a:srgbClr>
                </a:solidFill>
                <a:prstDash val="solid"/>
              </a:ln>
              <a:solidFill>
                <a:srgbClr val="3366FF"/>
              </a:solidFill>
              <a:latin typeface="Adobe Caslon Pro"/>
              <a:cs typeface="Adobe Caslon Pro"/>
            </a:endParaRPr>
          </a:p>
        </p:txBody>
      </p:sp>
      <p:pic>
        <p:nvPicPr>
          <p:cNvPr id="3" name="Image 2" descr="Livret4_cou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7818">
            <a:off x="4390253" y="3821588"/>
            <a:ext cx="1766094" cy="2497099"/>
          </a:xfrm>
          <a:prstGeom prst="rect">
            <a:avLst/>
          </a:prstGeom>
        </p:spPr>
      </p:pic>
      <p:pic>
        <p:nvPicPr>
          <p:cNvPr id="4" name="Image 3" descr="COUV-enfan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8773">
            <a:off x="6671012" y="3864546"/>
            <a:ext cx="1817741" cy="2589956"/>
          </a:xfrm>
          <a:prstGeom prst="rect">
            <a:avLst/>
          </a:prstGeom>
        </p:spPr>
      </p:pic>
      <p:pic>
        <p:nvPicPr>
          <p:cNvPr id="7" name="Image 6" descr="Livret 5- L'Education de l'humanite 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6366">
            <a:off x="5701077" y="1803527"/>
            <a:ext cx="1944216" cy="276477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404664"/>
            <a:ext cx="299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 smtClean="0">
                <a:latin typeface="Century Gothic" charset="0"/>
                <a:cs typeface="Century Gothic" charset="0"/>
              </a:rPr>
              <a:t>NOS PUBLICATIONS</a:t>
            </a:r>
            <a:endParaRPr lang="fr-FR" dirty="0"/>
          </a:p>
        </p:txBody>
      </p:sp>
      <p:pic>
        <p:nvPicPr>
          <p:cNvPr id="6" name="Image 5" descr="Livret 6 couv - copi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1861">
            <a:off x="5580112" y="2549609"/>
            <a:ext cx="1960340" cy="2780624"/>
          </a:xfrm>
          <a:prstGeom prst="rect">
            <a:avLst/>
          </a:prstGeom>
        </p:spPr>
      </p:pic>
      <p:pic>
        <p:nvPicPr>
          <p:cNvPr id="9" name="Image 8" descr="rev34 couv - copi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7" y="1052736"/>
            <a:ext cx="3688165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 txBox="1">
            <a:spLocks noChangeArrowheads="1"/>
          </p:cNvSpPr>
          <p:nvPr/>
        </p:nvSpPr>
        <p:spPr>
          <a:xfrm>
            <a:off x="4716463" y="2060848"/>
            <a:ext cx="3810000" cy="3600177"/>
          </a:xfrm>
          <a:prstGeom prst="rect">
            <a:avLst/>
          </a:prstGeo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38100" algn="ctr" rotWithShape="0">
                    <a:srgbClr val="FFF31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>
            <a:normAutofit fontScale="90000" lnSpcReduction="20000"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charset="0"/>
              <a:buChar char="*"/>
              <a:defRPr sz="4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charset="0"/>
              <a:buChar char="*"/>
              <a:defRPr sz="4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charset="0"/>
              <a:buChar char="*"/>
              <a:defRPr sz="4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charset="0"/>
              <a:buChar char="*"/>
              <a:defRPr sz="4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Nombre d’adhérents :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140 juin 2019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charset="0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140 Juin 2018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 154 juin 2017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176 juin 2016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171 juin 2015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192 juin 2014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200 juin 2013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207 juin 2012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197 juin 2011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196 juin 2010</a:t>
            </a:r>
            <a:b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</a:br>
            <a:r>
              <a:rPr lang="fr-FR" sz="2000" dirty="0" smtClean="0">
                <a:solidFill>
                  <a:schemeClr val="tx1"/>
                </a:solidFill>
                <a:effectLst/>
                <a:latin typeface="Andale Mono" charset="0"/>
                <a:ea typeface="+mj-ea"/>
                <a:cs typeface="+mj-cs"/>
              </a:rPr>
              <a:t>193 juin 2009</a:t>
            </a:r>
            <a:endParaRPr lang="fr-FR" sz="3600" dirty="0">
              <a:solidFill>
                <a:schemeClr val="tx1"/>
              </a:solidFill>
              <a:effectLst/>
              <a:latin typeface="Baskerville Old Face" charset="0"/>
              <a:ea typeface="+mj-ea"/>
              <a:cs typeface="+mj-c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60648"/>
            <a:ext cx="5328592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lvl="2" algn="r">
              <a:defRPr/>
            </a:pPr>
            <a:r>
              <a:rPr lang="fr-FR" sz="4800" b="1" dirty="0">
                <a:ln w="10541" cmpd="sng">
                  <a:solidFill>
                    <a:srgbClr val="FFFF00">
                      <a:alpha val="45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dobe Caslon Pro"/>
                <a:cs typeface="Adobe Caslon Pro"/>
              </a:rPr>
              <a:t> Le Son Bleu</a:t>
            </a:r>
          </a:p>
          <a:p>
            <a:pPr lvl="2" algn="r">
              <a:defRPr/>
            </a:pPr>
            <a:r>
              <a:rPr lang="fr-FR" sz="1600" b="1" dirty="0">
                <a:ln w="10541" cmpd="sng">
                  <a:solidFill>
                    <a:srgbClr val="3366FF">
                      <a:alpha val="46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 source d</a:t>
            </a:r>
            <a:r>
              <a:rPr lang="ja-JP" altLang="fr-FR" sz="1600" b="1" dirty="0">
                <a:ln w="10541" cmpd="sng">
                  <a:solidFill>
                    <a:srgbClr val="3366FF">
                      <a:alpha val="46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’</a:t>
            </a:r>
            <a:r>
              <a:rPr lang="fr-FR" sz="1600" b="1" dirty="0">
                <a:ln w="10541" cmpd="sng">
                  <a:solidFill>
                    <a:srgbClr val="3366FF">
                      <a:alpha val="46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informations et de réflexions</a:t>
            </a:r>
            <a:r>
              <a:rPr lang="fr-FR" sz="1600" b="1" dirty="0">
                <a:ln w="10541" cmpd="sng">
                  <a:solidFill>
                    <a:srgbClr val="3366FF">
                      <a:alpha val="45000"/>
                    </a:srgbClr>
                  </a:solidFill>
                  <a:prstDash val="solid"/>
                </a:ln>
                <a:solidFill>
                  <a:srgbClr val="0000FF"/>
                </a:solidFill>
                <a:latin typeface="Adobe Caslon Pro"/>
                <a:cs typeface="Adobe Caslon Pro"/>
              </a:rPr>
              <a:t> </a:t>
            </a:r>
          </a:p>
          <a:p>
            <a:pPr lvl="2" algn="r">
              <a:defRPr/>
            </a:pPr>
            <a:r>
              <a:rPr lang="fr-FR" sz="1600" b="1" dirty="0">
                <a:ln w="10541" cmpd="sng">
                  <a:solidFill>
                    <a:srgbClr val="3366FF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contribuant à stimuler </a:t>
            </a:r>
          </a:p>
          <a:p>
            <a:pPr lvl="2" algn="r">
              <a:defRPr/>
            </a:pPr>
            <a:r>
              <a:rPr lang="fr-FR" sz="1600" b="1" dirty="0">
                <a:ln w="10541" cmpd="sng">
                  <a:solidFill>
                    <a:srgbClr val="3366FF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la bonne volonté, </a:t>
            </a:r>
          </a:p>
          <a:p>
            <a:pPr lvl="2" algn="r">
              <a:defRPr/>
            </a:pPr>
            <a:r>
              <a:rPr lang="fr-FR" sz="1600" b="1" dirty="0">
                <a:ln w="10541" cmpd="sng">
                  <a:solidFill>
                    <a:srgbClr val="3366FF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la compréhension internationale, </a:t>
            </a:r>
          </a:p>
          <a:p>
            <a:pPr lvl="2" algn="r">
              <a:defRPr/>
            </a:pPr>
            <a:r>
              <a:rPr lang="fr-FR" sz="1600" b="1" dirty="0">
                <a:ln w="10541" cmpd="sng">
                  <a:solidFill>
                    <a:srgbClr val="3366FF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l'éducation, </a:t>
            </a:r>
          </a:p>
          <a:p>
            <a:pPr lvl="2" algn="r">
              <a:defRPr/>
            </a:pPr>
            <a:r>
              <a:rPr lang="fr-FR" sz="1600" b="1" dirty="0">
                <a:ln w="10541" cmpd="sng">
                  <a:solidFill>
                    <a:srgbClr val="3366FF">
                      <a:alpha val="45000"/>
                    </a:srgbClr>
                  </a:solidFill>
                  <a:prstDash val="solid"/>
                </a:ln>
                <a:solidFill>
                  <a:srgbClr val="3366FF"/>
                </a:solidFill>
                <a:latin typeface="Adobe Caslon Pro"/>
                <a:cs typeface="Adobe Caslon Pro"/>
              </a:rPr>
              <a:t>les réalisations scientifiques</a:t>
            </a:r>
          </a:p>
        </p:txBody>
      </p:sp>
      <p:pic>
        <p:nvPicPr>
          <p:cNvPr id="33795" name="Image 5" descr="ALCOR Tetier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1208"/>
            <a:ext cx="5903913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403648" y="5373216"/>
            <a:ext cx="6553200" cy="648073"/>
          </a:xfrm>
        </p:spPr>
        <p:txBody>
          <a:bodyPr/>
          <a:lstStyle/>
          <a:p>
            <a:pPr indent="-273050" algn="ctr" eaLnBrk="1" hangingPunct="1">
              <a:lnSpc>
                <a:spcPct val="120000"/>
              </a:lnSpc>
              <a:spcBef>
                <a:spcPts val="300"/>
              </a:spcBef>
              <a:buFont typeface="Wingdings" charset="0"/>
              <a:buNone/>
            </a:pPr>
            <a:r>
              <a:rPr lang="fr-FR" altLang="ja-JP" sz="2400" u="sng" dirty="0" smtClean="0">
                <a:solidFill>
                  <a:schemeClr val="tx1"/>
                </a:solidFill>
                <a:latin typeface="Century Gothic" charset="0"/>
                <a:cs typeface="Century Gothic" charset="0"/>
              </a:rPr>
              <a:t>Nouveau Site mis en ligne avril 2019</a:t>
            </a:r>
            <a:endParaRPr lang="fr-FR" altLang="ja-JP" sz="2400" u="sng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indent="-273050" algn="ctr" eaLnBrk="1" hangingPunct="1">
              <a:lnSpc>
                <a:spcPct val="120000"/>
              </a:lnSpc>
              <a:spcBef>
                <a:spcPts val="300"/>
              </a:spcBef>
              <a:buFont typeface="Wingdings" charset="0"/>
              <a:buNone/>
            </a:pPr>
            <a:r>
              <a:rPr lang="fr-FR" altLang="ja-JP" sz="2400" u="sng" dirty="0" smtClean="0">
                <a:ln>
                  <a:solidFill>
                    <a:schemeClr val="accent1"/>
                  </a:solidFill>
                </a:ln>
                <a:solidFill>
                  <a:srgbClr val="3366FF"/>
                </a:solidFill>
                <a:latin typeface="Century Gothic" charset="0"/>
                <a:cs typeface="Century Gothic" charset="0"/>
                <a:hlinkClick r:id="rId3"/>
              </a:rPr>
              <a:t>https:</a:t>
            </a:r>
            <a:r>
              <a:rPr lang="fr-FR" altLang="ja-JP" sz="2400" u="sng" dirty="0">
                <a:ln>
                  <a:solidFill>
                    <a:schemeClr val="accent1"/>
                  </a:solidFill>
                </a:ln>
                <a:solidFill>
                  <a:srgbClr val="3366FF"/>
                </a:solidFill>
                <a:latin typeface="Century Gothic" charset="0"/>
                <a:cs typeface="Century Gothic" charset="0"/>
                <a:hlinkClick r:id="rId3"/>
              </a:rPr>
              <a:t>//www.institut-alcor.org/</a:t>
            </a:r>
            <a:endParaRPr lang="fr-FR" altLang="ja-JP" sz="2400" u="sng" dirty="0">
              <a:ln>
                <a:solidFill>
                  <a:schemeClr val="accent1"/>
                </a:solidFill>
              </a:ln>
              <a:solidFill>
                <a:srgbClr val="3366FF"/>
              </a:solidFill>
              <a:latin typeface="Century Gothic" charset="0"/>
              <a:cs typeface="Century Gothic" charset="0"/>
            </a:endParaRPr>
          </a:p>
          <a:p>
            <a:pPr indent="-273050" eaLnBrk="1" hangingPunct="1">
              <a:lnSpc>
                <a:spcPct val="120000"/>
              </a:lnSpc>
              <a:spcBef>
                <a:spcPts val="300"/>
              </a:spcBef>
              <a:buFont typeface="Wingdings" charset="0"/>
              <a:buNone/>
            </a:pPr>
            <a:r>
              <a:rPr lang="fr-FR" altLang="ja-JP" sz="1700" dirty="0">
                <a:solidFill>
                  <a:srgbClr val="B0FFB1"/>
                </a:solidFill>
                <a:latin typeface="Century Gothic" charset="0"/>
                <a:cs typeface="Century Gothic" charset="0"/>
              </a:rPr>
              <a:t>          </a:t>
            </a:r>
            <a:r>
              <a:rPr lang="fr-FR" altLang="ja-JP" sz="1700" u="sng" dirty="0">
                <a:solidFill>
                  <a:srgbClr val="B0FFB1"/>
                </a:solidFill>
                <a:latin typeface="Century Gothic" charset="0"/>
                <a:cs typeface="Century Gothic" charset="0"/>
              </a:rPr>
              <a:t> 	</a:t>
            </a:r>
            <a:endParaRPr lang="fr-FR" altLang="ja-JP" sz="1700" dirty="0">
              <a:solidFill>
                <a:schemeClr val="tx1"/>
              </a:solidFill>
              <a:latin typeface="Century Gothic" charset="0"/>
              <a:cs typeface="Century Gothic" charset="0"/>
            </a:endParaRPr>
          </a:p>
          <a:p>
            <a:pPr indent="-273050" eaLnBrk="1" hangingPunct="1">
              <a:lnSpc>
                <a:spcPct val="140000"/>
              </a:lnSpc>
              <a:buFont typeface="Wingdings" charset="0"/>
              <a:buNone/>
            </a:pPr>
            <a:r>
              <a:rPr lang="fr-FR" altLang="ja-JP" sz="1700" dirty="0">
                <a:solidFill>
                  <a:schemeClr val="tx1"/>
                </a:solidFill>
                <a:latin typeface="Century Gothic" charset="0"/>
                <a:cs typeface="Century Gothic" charset="0"/>
              </a:rPr>
              <a:t>		</a:t>
            </a:r>
            <a:endParaRPr lang="fr-FR" sz="1700" dirty="0">
              <a:solidFill>
                <a:srgbClr val="FFFFF9"/>
              </a:solidFill>
              <a:latin typeface="Century Gothic" charset="0"/>
              <a:cs typeface="Century Gothic" charset="0"/>
            </a:endParaRPr>
          </a:p>
        </p:txBody>
      </p:sp>
      <p:pic>
        <p:nvPicPr>
          <p:cNvPr id="4" name="Image 3" descr="Nouveau site 2019 17.55.1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5"/>
          <a:stretch/>
        </p:blipFill>
        <p:spPr>
          <a:xfrm>
            <a:off x="107504" y="44624"/>
            <a:ext cx="8999984" cy="4661118"/>
          </a:xfrm>
          <a:prstGeom prst="rect">
            <a:avLst/>
          </a:prstGeom>
          <a:ln>
            <a:solidFill>
              <a:srgbClr val="4E67C8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6304</TotalTime>
  <Words>580</Words>
  <Application>Microsoft Macintosh PowerPoint</Application>
  <PresentationFormat>Présentation à l'écran (4:3)</PresentationFormat>
  <Paragraphs>328</Paragraphs>
  <Slides>20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Sillage</vt:lpstr>
      <vt:lpstr>ASSEMBLEE GENERALE samedi 22 juin 2019</vt:lpstr>
      <vt:lpstr>9 heures 30    Ouverture  de l’ Assemblée  Le mot du président Christian Post </vt:lpstr>
      <vt:lpstr>Rapport des  ACTIVITES de l'Institut ALCOR</vt:lpstr>
      <vt:lpstr>Présentation PowerPoint</vt:lpstr>
      <vt:lpstr>Présentation PowerPoint</vt:lpstr>
      <vt:lpstr>Comité de parrainage Juin 2018 à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Election du Comité Directeur Juin 2019 à 2021</vt:lpstr>
      <vt:lpstr>Présentation PowerPoint</vt:lpstr>
      <vt:lpstr>RENCONTRES   2019   sur le thème  « Cet amour qui tient tout »  </vt:lpstr>
      <vt:lpstr>de 11h15 à 12h45 Conférence  « Le rayon d’harmonie et de beauté par le conflit » Par Roger DURAND       </vt:lpstr>
      <vt:lpstr>14h15 Conférence « Le corps humain, amour et justes relations » par Caroline LOUVEL PAUSE 16h-16h30   Echanges et Partages 16h30 Méditation       17h CLÔTURE</vt:lpstr>
      <vt:lpstr>Merci à tous et à toutes pour cette journée   et à l’année prochaine ! Samedi 27 juin 2020</vt:lpstr>
    </vt:vector>
  </TitlesOfParts>
  <Company>IBOOK SYMBIOSE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 -  ASSEMBLEE GENERALE samedi 23 juin 2007</dc:title>
  <cp:keywords/>
  <cp:lastModifiedBy>Corinne Post</cp:lastModifiedBy>
  <cp:revision>347</cp:revision>
  <dcterms:modified xsi:type="dcterms:W3CDTF">2019-06-22T14:13:58Z</dcterms:modified>
</cp:coreProperties>
</file>